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319" r:id="rId3"/>
    <p:sldId id="320" r:id="rId4"/>
    <p:sldId id="311" r:id="rId5"/>
    <p:sldId id="308" r:id="rId6"/>
    <p:sldId id="331" r:id="rId7"/>
    <p:sldId id="257" r:id="rId8"/>
    <p:sldId id="321" r:id="rId9"/>
    <p:sldId id="326" r:id="rId10"/>
    <p:sldId id="329" r:id="rId11"/>
    <p:sldId id="325" r:id="rId12"/>
    <p:sldId id="313" r:id="rId13"/>
    <p:sldId id="302" r:id="rId14"/>
    <p:sldId id="303" r:id="rId15"/>
    <p:sldId id="304" r:id="rId16"/>
    <p:sldId id="305" r:id="rId17"/>
    <p:sldId id="264" r:id="rId18"/>
    <p:sldId id="322" r:id="rId19"/>
    <p:sldId id="323" r:id="rId20"/>
    <p:sldId id="324" r:id="rId21"/>
    <p:sldId id="312" r:id="rId22"/>
    <p:sldId id="314" r:id="rId23"/>
    <p:sldId id="315" r:id="rId24"/>
    <p:sldId id="316" r:id="rId25"/>
    <p:sldId id="33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30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20BB06-DB25-4D02-B08A-95929CDDFD8D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50E401E-7FE2-43BE-8748-C65743834FB6}">
      <dgm:prSet phldrT="[文字]" custT="1"/>
      <dgm:spPr/>
      <dgm:t>
        <a:bodyPr/>
        <a:lstStyle/>
        <a:p>
          <a:r>
            <a:rPr lang="zh-TW" altLang="en-US" sz="2800" b="1" dirty="0" smtClean="0">
              <a:latin typeface="+mj-ea"/>
              <a:ea typeface="+mj-ea"/>
            </a:rPr>
            <a:t>研究所分為兩組</a:t>
          </a:r>
          <a:endParaRPr lang="zh-TW" altLang="en-US" sz="2800" b="1" dirty="0">
            <a:latin typeface="+mj-ea"/>
            <a:ea typeface="+mj-ea"/>
          </a:endParaRPr>
        </a:p>
      </dgm:t>
    </dgm:pt>
    <dgm:pt modelId="{90540FE8-CD36-47F7-A923-664FA7D424B3}" type="parTrans" cxnId="{D8CDC780-0206-4C81-8241-1A997A51DB5A}">
      <dgm:prSet/>
      <dgm:spPr/>
      <dgm:t>
        <a:bodyPr/>
        <a:lstStyle/>
        <a:p>
          <a:endParaRPr lang="zh-TW" altLang="en-US"/>
        </a:p>
      </dgm:t>
    </dgm:pt>
    <dgm:pt modelId="{4CF77317-67BB-4440-97ED-C2FCC663B7CE}" type="sibTrans" cxnId="{D8CDC780-0206-4C81-8241-1A997A51DB5A}">
      <dgm:prSet/>
      <dgm:spPr/>
      <dgm:t>
        <a:bodyPr/>
        <a:lstStyle/>
        <a:p>
          <a:endParaRPr lang="zh-TW" altLang="en-US"/>
        </a:p>
      </dgm:t>
    </dgm:pt>
    <dgm:pt modelId="{C7EF227D-75C3-407E-88D0-5D08B9DE69F6}">
      <dgm:prSet phldrT="[文字]" custT="1"/>
      <dgm:spPr/>
      <dgm:t>
        <a:bodyPr/>
        <a:lstStyle/>
        <a:p>
          <a:r>
            <a:rPr lang="zh-TW" sz="2400" b="1" dirty="0" smtClean="0">
              <a:latin typeface="+mj-ea"/>
              <a:ea typeface="+mj-ea"/>
            </a:rPr>
            <a:t>設計理論與研究</a:t>
          </a:r>
          <a:r>
            <a:rPr lang="en-US" altLang="zh-TW" sz="2400" b="1" dirty="0" smtClean="0">
              <a:latin typeface="+mj-ea"/>
              <a:ea typeface="+mj-ea"/>
            </a:rPr>
            <a:t>(</a:t>
          </a:r>
          <a:r>
            <a:rPr lang="zh-TW" altLang="en-US" sz="2400" b="1" dirty="0" smtClean="0">
              <a:latin typeface="+mj-ea"/>
              <a:ea typeface="+mj-ea"/>
            </a:rPr>
            <a:t>研究組</a:t>
          </a:r>
          <a:r>
            <a:rPr lang="en-US" altLang="zh-TW" sz="2400" b="1" dirty="0" smtClean="0">
              <a:latin typeface="+mj-ea"/>
              <a:ea typeface="+mj-ea"/>
            </a:rPr>
            <a:t>)</a:t>
          </a:r>
          <a:endParaRPr lang="zh-TW" altLang="en-US" sz="2400" b="1" dirty="0">
            <a:latin typeface="+mj-ea"/>
            <a:ea typeface="+mj-ea"/>
          </a:endParaRPr>
        </a:p>
      </dgm:t>
    </dgm:pt>
    <dgm:pt modelId="{1B2B4911-625B-4C42-B31E-0B53464092EE}" type="parTrans" cxnId="{5FA70B98-CDF0-4A66-9031-9EC1C612DC8C}">
      <dgm:prSet/>
      <dgm:spPr/>
      <dgm:t>
        <a:bodyPr/>
        <a:lstStyle/>
        <a:p>
          <a:endParaRPr lang="zh-TW" altLang="en-US"/>
        </a:p>
      </dgm:t>
    </dgm:pt>
    <dgm:pt modelId="{1643F9EF-3D32-47BD-A29E-2F3C954BF1CA}" type="sibTrans" cxnId="{5FA70B98-CDF0-4A66-9031-9EC1C612DC8C}">
      <dgm:prSet/>
      <dgm:spPr/>
      <dgm:t>
        <a:bodyPr/>
        <a:lstStyle/>
        <a:p>
          <a:endParaRPr lang="zh-TW" altLang="en-US"/>
        </a:p>
      </dgm:t>
    </dgm:pt>
    <dgm:pt modelId="{024AA814-B002-438C-BA70-C484DDA07225}">
      <dgm:prSet phldrT="[文字]" custT="1"/>
      <dgm:spPr/>
      <dgm:t>
        <a:bodyPr/>
        <a:lstStyle/>
        <a:p>
          <a:r>
            <a:rPr lang="zh-TW" sz="2400" b="1" dirty="0" smtClean="0">
              <a:latin typeface="+mj-ea"/>
              <a:ea typeface="+mj-ea"/>
            </a:rPr>
            <a:t>設計實務與創作</a:t>
          </a:r>
          <a:r>
            <a:rPr lang="en-US" altLang="zh-TW" sz="2400" b="1" dirty="0" smtClean="0">
              <a:latin typeface="+mj-ea"/>
              <a:ea typeface="+mj-ea"/>
            </a:rPr>
            <a:t>(</a:t>
          </a:r>
          <a:r>
            <a:rPr lang="zh-TW" altLang="en-US" sz="2400" b="1" dirty="0" smtClean="0">
              <a:latin typeface="+mj-ea"/>
              <a:ea typeface="+mj-ea"/>
            </a:rPr>
            <a:t>創作組</a:t>
          </a:r>
          <a:r>
            <a:rPr lang="en-US" altLang="zh-TW" sz="2400" b="1" dirty="0" smtClean="0">
              <a:latin typeface="+mj-ea"/>
              <a:ea typeface="+mj-ea"/>
            </a:rPr>
            <a:t>)</a:t>
          </a:r>
          <a:endParaRPr lang="zh-TW" altLang="en-US" sz="2400" b="1" dirty="0">
            <a:latin typeface="+mj-ea"/>
            <a:ea typeface="+mj-ea"/>
          </a:endParaRPr>
        </a:p>
      </dgm:t>
    </dgm:pt>
    <dgm:pt modelId="{529074F4-A16E-4BC2-B44B-758DD26B0749}" type="parTrans" cxnId="{AE7CE1CF-14BE-4F0C-BB24-8585F9F66B96}">
      <dgm:prSet/>
      <dgm:spPr/>
      <dgm:t>
        <a:bodyPr/>
        <a:lstStyle/>
        <a:p>
          <a:endParaRPr lang="zh-TW" altLang="en-US"/>
        </a:p>
      </dgm:t>
    </dgm:pt>
    <dgm:pt modelId="{C552816B-8EA1-494C-B137-2582B0CDA8C3}" type="sibTrans" cxnId="{AE7CE1CF-14BE-4F0C-BB24-8585F9F66B96}">
      <dgm:prSet/>
      <dgm:spPr/>
      <dgm:t>
        <a:bodyPr/>
        <a:lstStyle/>
        <a:p>
          <a:endParaRPr lang="zh-TW" altLang="en-US"/>
        </a:p>
      </dgm:t>
    </dgm:pt>
    <dgm:pt modelId="{05CA2D62-7045-457A-A688-2ED9211545F3}" type="pres">
      <dgm:prSet presAssocID="{8720BB06-DB25-4D02-B08A-95929CDDFD8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9D2EBE4-FAC0-45B3-B008-7F7C79F2983D}" type="pres">
      <dgm:prSet presAssocID="{650E401E-7FE2-43BE-8748-C65743834FB6}" presName="root1" presStyleCnt="0"/>
      <dgm:spPr/>
    </dgm:pt>
    <dgm:pt modelId="{071CA2C4-21B8-4AA2-8E4D-91A722C4E21B}" type="pres">
      <dgm:prSet presAssocID="{650E401E-7FE2-43BE-8748-C65743834FB6}" presName="LevelOneTextNode" presStyleLbl="node0" presStyleIdx="0" presStyleCnt="1" custScaleX="188642" custScaleY="6070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AACC367-45D1-47B2-B24B-EF1361EA1E67}" type="pres">
      <dgm:prSet presAssocID="{650E401E-7FE2-43BE-8748-C65743834FB6}" presName="level2hierChild" presStyleCnt="0"/>
      <dgm:spPr/>
    </dgm:pt>
    <dgm:pt modelId="{91179559-8EE9-4FC4-990D-14846343FAE0}" type="pres">
      <dgm:prSet presAssocID="{1B2B4911-625B-4C42-B31E-0B53464092EE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296A20F6-5272-41BA-9622-56DD0D3AF886}" type="pres">
      <dgm:prSet presAssocID="{1B2B4911-625B-4C42-B31E-0B53464092EE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B0654CCD-70D4-4EC4-8DD4-80914FE14AB3}" type="pres">
      <dgm:prSet presAssocID="{C7EF227D-75C3-407E-88D0-5D08B9DE69F6}" presName="root2" presStyleCnt="0"/>
      <dgm:spPr/>
    </dgm:pt>
    <dgm:pt modelId="{3B8DFBC3-B606-40D9-B19A-EC8BB40A7558}" type="pres">
      <dgm:prSet presAssocID="{C7EF227D-75C3-407E-88D0-5D08B9DE69F6}" presName="LevelTwoTextNode" presStyleLbl="node2" presStyleIdx="0" presStyleCnt="2" custScaleX="227793" custLinFactNeighborY="-870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2F21535-7EE3-40CD-A923-AFBD6624B99D}" type="pres">
      <dgm:prSet presAssocID="{C7EF227D-75C3-407E-88D0-5D08B9DE69F6}" presName="level3hierChild" presStyleCnt="0"/>
      <dgm:spPr/>
    </dgm:pt>
    <dgm:pt modelId="{032330F5-6E53-4F44-9CAE-4EB3DCE6C722}" type="pres">
      <dgm:prSet presAssocID="{529074F4-A16E-4BC2-B44B-758DD26B0749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0CD473ED-8AC7-4BB5-9A15-A3F026263A3E}" type="pres">
      <dgm:prSet presAssocID="{529074F4-A16E-4BC2-B44B-758DD26B0749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AD9C8662-07BD-4F45-BDE9-B53A52944C79}" type="pres">
      <dgm:prSet presAssocID="{024AA814-B002-438C-BA70-C484DDA07225}" presName="root2" presStyleCnt="0"/>
      <dgm:spPr/>
    </dgm:pt>
    <dgm:pt modelId="{889BD190-E814-4F46-87B2-BC916EDA28D1}" type="pres">
      <dgm:prSet presAssocID="{024AA814-B002-438C-BA70-C484DDA07225}" presName="LevelTwoTextNode" presStyleLbl="node2" presStyleIdx="1" presStyleCnt="2" custScaleX="22779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199E53C-C9B1-4589-AD34-A056CD339ACD}" type="pres">
      <dgm:prSet presAssocID="{024AA814-B002-438C-BA70-C484DDA07225}" presName="level3hierChild" presStyleCnt="0"/>
      <dgm:spPr/>
    </dgm:pt>
  </dgm:ptLst>
  <dgm:cxnLst>
    <dgm:cxn modelId="{0CC87EC2-FC9F-4FE9-BAB3-0E50E9F9501B}" type="presOf" srcId="{650E401E-7FE2-43BE-8748-C65743834FB6}" destId="{071CA2C4-21B8-4AA2-8E4D-91A722C4E21B}" srcOrd="0" destOrd="0" presId="urn:microsoft.com/office/officeart/2005/8/layout/hierarchy2"/>
    <dgm:cxn modelId="{E04AB288-EEE3-4B7F-A7F6-9C2529CFC7BF}" type="presOf" srcId="{529074F4-A16E-4BC2-B44B-758DD26B0749}" destId="{032330F5-6E53-4F44-9CAE-4EB3DCE6C722}" srcOrd="0" destOrd="0" presId="urn:microsoft.com/office/officeart/2005/8/layout/hierarchy2"/>
    <dgm:cxn modelId="{FD0A69DD-9E62-4D61-A7AD-7ECD2FD204C6}" type="presOf" srcId="{8720BB06-DB25-4D02-B08A-95929CDDFD8D}" destId="{05CA2D62-7045-457A-A688-2ED9211545F3}" srcOrd="0" destOrd="0" presId="urn:microsoft.com/office/officeart/2005/8/layout/hierarchy2"/>
    <dgm:cxn modelId="{EA87132B-2F79-4E18-B4C9-8BDBDF7BDE32}" type="presOf" srcId="{1B2B4911-625B-4C42-B31E-0B53464092EE}" destId="{296A20F6-5272-41BA-9622-56DD0D3AF886}" srcOrd="1" destOrd="0" presId="urn:microsoft.com/office/officeart/2005/8/layout/hierarchy2"/>
    <dgm:cxn modelId="{CE7926B7-5508-4D23-ADCE-8B65AF8F6271}" type="presOf" srcId="{C7EF227D-75C3-407E-88D0-5D08B9DE69F6}" destId="{3B8DFBC3-B606-40D9-B19A-EC8BB40A7558}" srcOrd="0" destOrd="0" presId="urn:microsoft.com/office/officeart/2005/8/layout/hierarchy2"/>
    <dgm:cxn modelId="{AE7CE1CF-14BE-4F0C-BB24-8585F9F66B96}" srcId="{650E401E-7FE2-43BE-8748-C65743834FB6}" destId="{024AA814-B002-438C-BA70-C484DDA07225}" srcOrd="1" destOrd="0" parTransId="{529074F4-A16E-4BC2-B44B-758DD26B0749}" sibTransId="{C552816B-8EA1-494C-B137-2582B0CDA8C3}"/>
    <dgm:cxn modelId="{5B025432-22E9-452E-B84F-D7B06E77AB47}" type="presOf" srcId="{1B2B4911-625B-4C42-B31E-0B53464092EE}" destId="{91179559-8EE9-4FC4-990D-14846343FAE0}" srcOrd="0" destOrd="0" presId="urn:microsoft.com/office/officeart/2005/8/layout/hierarchy2"/>
    <dgm:cxn modelId="{D8CDC780-0206-4C81-8241-1A997A51DB5A}" srcId="{8720BB06-DB25-4D02-B08A-95929CDDFD8D}" destId="{650E401E-7FE2-43BE-8748-C65743834FB6}" srcOrd="0" destOrd="0" parTransId="{90540FE8-CD36-47F7-A923-664FA7D424B3}" sibTransId="{4CF77317-67BB-4440-97ED-C2FCC663B7CE}"/>
    <dgm:cxn modelId="{DDBA3756-BDFC-411F-B7BB-99DEDC9A455E}" type="presOf" srcId="{529074F4-A16E-4BC2-B44B-758DD26B0749}" destId="{0CD473ED-8AC7-4BB5-9A15-A3F026263A3E}" srcOrd="1" destOrd="0" presId="urn:microsoft.com/office/officeart/2005/8/layout/hierarchy2"/>
    <dgm:cxn modelId="{CF5CE0DA-1308-4781-BD32-9C941837901C}" type="presOf" srcId="{024AA814-B002-438C-BA70-C484DDA07225}" destId="{889BD190-E814-4F46-87B2-BC916EDA28D1}" srcOrd="0" destOrd="0" presId="urn:microsoft.com/office/officeart/2005/8/layout/hierarchy2"/>
    <dgm:cxn modelId="{5FA70B98-CDF0-4A66-9031-9EC1C612DC8C}" srcId="{650E401E-7FE2-43BE-8748-C65743834FB6}" destId="{C7EF227D-75C3-407E-88D0-5D08B9DE69F6}" srcOrd="0" destOrd="0" parTransId="{1B2B4911-625B-4C42-B31E-0B53464092EE}" sibTransId="{1643F9EF-3D32-47BD-A29E-2F3C954BF1CA}"/>
    <dgm:cxn modelId="{8E130FF9-3EF4-450F-9953-0062B8288EA4}" type="presParOf" srcId="{05CA2D62-7045-457A-A688-2ED9211545F3}" destId="{A9D2EBE4-FAC0-45B3-B008-7F7C79F2983D}" srcOrd="0" destOrd="0" presId="urn:microsoft.com/office/officeart/2005/8/layout/hierarchy2"/>
    <dgm:cxn modelId="{FB1F4263-E56F-46D2-B68F-0D9643AD91C4}" type="presParOf" srcId="{A9D2EBE4-FAC0-45B3-B008-7F7C79F2983D}" destId="{071CA2C4-21B8-4AA2-8E4D-91A722C4E21B}" srcOrd="0" destOrd="0" presId="urn:microsoft.com/office/officeart/2005/8/layout/hierarchy2"/>
    <dgm:cxn modelId="{42230A65-F25F-4C02-A341-267189FFABF7}" type="presParOf" srcId="{A9D2EBE4-FAC0-45B3-B008-7F7C79F2983D}" destId="{0AACC367-45D1-47B2-B24B-EF1361EA1E67}" srcOrd="1" destOrd="0" presId="urn:microsoft.com/office/officeart/2005/8/layout/hierarchy2"/>
    <dgm:cxn modelId="{AFB091C6-B1D0-4FC8-9BFE-C15B5A49B00B}" type="presParOf" srcId="{0AACC367-45D1-47B2-B24B-EF1361EA1E67}" destId="{91179559-8EE9-4FC4-990D-14846343FAE0}" srcOrd="0" destOrd="0" presId="urn:microsoft.com/office/officeart/2005/8/layout/hierarchy2"/>
    <dgm:cxn modelId="{258A45B6-C53A-4BC4-900E-D0DB44E98E20}" type="presParOf" srcId="{91179559-8EE9-4FC4-990D-14846343FAE0}" destId="{296A20F6-5272-41BA-9622-56DD0D3AF886}" srcOrd="0" destOrd="0" presId="urn:microsoft.com/office/officeart/2005/8/layout/hierarchy2"/>
    <dgm:cxn modelId="{32212728-83E4-44C6-9A55-9D82E68DC3A3}" type="presParOf" srcId="{0AACC367-45D1-47B2-B24B-EF1361EA1E67}" destId="{B0654CCD-70D4-4EC4-8DD4-80914FE14AB3}" srcOrd="1" destOrd="0" presId="urn:microsoft.com/office/officeart/2005/8/layout/hierarchy2"/>
    <dgm:cxn modelId="{3670DB58-1539-4844-9503-9A1865E78149}" type="presParOf" srcId="{B0654CCD-70D4-4EC4-8DD4-80914FE14AB3}" destId="{3B8DFBC3-B606-40D9-B19A-EC8BB40A7558}" srcOrd="0" destOrd="0" presId="urn:microsoft.com/office/officeart/2005/8/layout/hierarchy2"/>
    <dgm:cxn modelId="{31E11329-E52A-4E6A-9100-01D3CE01F7F5}" type="presParOf" srcId="{B0654CCD-70D4-4EC4-8DD4-80914FE14AB3}" destId="{22F21535-7EE3-40CD-A923-AFBD6624B99D}" srcOrd="1" destOrd="0" presId="urn:microsoft.com/office/officeart/2005/8/layout/hierarchy2"/>
    <dgm:cxn modelId="{6F5621C8-4EF8-48F3-A089-2022A08519BB}" type="presParOf" srcId="{0AACC367-45D1-47B2-B24B-EF1361EA1E67}" destId="{032330F5-6E53-4F44-9CAE-4EB3DCE6C722}" srcOrd="2" destOrd="0" presId="urn:microsoft.com/office/officeart/2005/8/layout/hierarchy2"/>
    <dgm:cxn modelId="{DAD0E592-0AE7-49CC-A7F2-E44FF0E78E57}" type="presParOf" srcId="{032330F5-6E53-4F44-9CAE-4EB3DCE6C722}" destId="{0CD473ED-8AC7-4BB5-9A15-A3F026263A3E}" srcOrd="0" destOrd="0" presId="urn:microsoft.com/office/officeart/2005/8/layout/hierarchy2"/>
    <dgm:cxn modelId="{E53C586D-3C91-4231-8A11-428878727480}" type="presParOf" srcId="{0AACC367-45D1-47B2-B24B-EF1361EA1E67}" destId="{AD9C8662-07BD-4F45-BDE9-B53A52944C79}" srcOrd="3" destOrd="0" presId="urn:microsoft.com/office/officeart/2005/8/layout/hierarchy2"/>
    <dgm:cxn modelId="{7D8BF013-4C9A-45CE-AAC1-B9CBE1BADFBD}" type="presParOf" srcId="{AD9C8662-07BD-4F45-BDE9-B53A52944C79}" destId="{889BD190-E814-4F46-87B2-BC916EDA28D1}" srcOrd="0" destOrd="0" presId="urn:microsoft.com/office/officeart/2005/8/layout/hierarchy2"/>
    <dgm:cxn modelId="{B141D231-9C43-4B49-B5B8-3D01D46CE8B8}" type="presParOf" srcId="{AD9C8662-07BD-4F45-BDE9-B53A52944C79}" destId="{3199E53C-C9B1-4589-AD34-A056CD339AC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E06A51-011E-4D9B-82C3-143A37267C9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1EAFD1B-0265-42E6-A696-BF4186EDD64F}">
      <dgm:prSet phldrT="[文字]"/>
      <dgm:spPr/>
      <dgm:t>
        <a:bodyPr/>
        <a:lstStyle/>
        <a:p>
          <a:r>
            <a:rPr lang="zh-TW" b="1" dirty="0" smtClean="0">
              <a:latin typeface="+mj-ea"/>
              <a:ea typeface="+mj-ea"/>
            </a:rPr>
            <a:t>設計理論與研究</a:t>
          </a:r>
          <a:r>
            <a:rPr lang="en-US" altLang="zh-TW" b="1" dirty="0" smtClean="0">
              <a:latin typeface="+mj-ea"/>
              <a:ea typeface="+mj-ea"/>
            </a:rPr>
            <a:t>(</a:t>
          </a:r>
          <a:r>
            <a:rPr lang="zh-TW" altLang="en-US" b="1" dirty="0" smtClean="0">
              <a:latin typeface="+mj-ea"/>
              <a:ea typeface="+mj-ea"/>
            </a:rPr>
            <a:t>研究組</a:t>
          </a:r>
          <a:r>
            <a:rPr lang="en-US" altLang="zh-TW" b="1" dirty="0" smtClean="0">
              <a:latin typeface="+mj-ea"/>
              <a:ea typeface="+mj-ea"/>
            </a:rPr>
            <a:t>)</a:t>
          </a:r>
          <a:endParaRPr lang="zh-TW" altLang="en-US" dirty="0"/>
        </a:p>
      </dgm:t>
    </dgm:pt>
    <dgm:pt modelId="{A5D767DC-FC62-4404-8D3E-1C213FD741AA}" type="parTrans" cxnId="{A3256078-795A-47B3-9DE5-6F26067B24E9}">
      <dgm:prSet/>
      <dgm:spPr/>
      <dgm:t>
        <a:bodyPr/>
        <a:lstStyle/>
        <a:p>
          <a:endParaRPr lang="zh-TW" altLang="en-US"/>
        </a:p>
      </dgm:t>
    </dgm:pt>
    <dgm:pt modelId="{647FE22D-34D5-4B94-AF1C-6385089DCFE4}" type="sibTrans" cxnId="{A3256078-795A-47B3-9DE5-6F26067B24E9}">
      <dgm:prSet/>
      <dgm:spPr/>
      <dgm:t>
        <a:bodyPr/>
        <a:lstStyle/>
        <a:p>
          <a:endParaRPr lang="zh-TW" altLang="en-US"/>
        </a:p>
      </dgm:t>
    </dgm:pt>
    <dgm:pt modelId="{0BCBFC09-08F0-41AC-B9F7-60CE66518E7A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學術發表</a:t>
          </a:r>
          <a:r>
            <a:rPr lang="en-US" altLang="en-US" sz="2000" b="1" dirty="0" smtClean="0">
              <a:latin typeface="+mj-ea"/>
              <a:ea typeface="+mj-ea"/>
            </a:rPr>
            <a:t>2</a:t>
          </a:r>
          <a:r>
            <a:rPr lang="zh-TW" altLang="en-US" sz="2000" b="1" dirty="0" smtClean="0">
              <a:latin typeface="+mj-ea"/>
              <a:ea typeface="+mj-ea"/>
            </a:rPr>
            <a:t>點</a:t>
          </a:r>
          <a:r>
            <a:rPr lang="en-US" altLang="en-US" sz="2000" b="1" dirty="0" smtClean="0">
              <a:latin typeface="+mj-ea"/>
              <a:ea typeface="+mj-ea"/>
            </a:rPr>
            <a:t>(</a:t>
          </a:r>
          <a:r>
            <a:rPr lang="zh-TW" altLang="en-US" sz="2000" b="1" dirty="0" smtClean="0">
              <a:latin typeface="+mj-ea"/>
              <a:ea typeface="+mj-ea"/>
            </a:rPr>
            <a:t>含</a:t>
          </a:r>
          <a:r>
            <a:rPr lang="en-US" altLang="en-US" sz="2000" b="1" dirty="0" smtClean="0">
              <a:latin typeface="+mj-ea"/>
              <a:ea typeface="+mj-ea"/>
            </a:rPr>
            <a:t>)</a:t>
          </a:r>
          <a:r>
            <a:rPr lang="zh-TW" altLang="en-US" sz="2000" b="1" dirty="0" smtClean="0">
              <a:latin typeface="+mj-ea"/>
              <a:ea typeface="+mj-ea"/>
            </a:rPr>
            <a:t>以上</a:t>
          </a:r>
          <a:endParaRPr lang="zh-TW" altLang="en-US" sz="2000" b="1" dirty="0">
            <a:latin typeface="+mj-ea"/>
            <a:ea typeface="+mj-ea"/>
          </a:endParaRPr>
        </a:p>
      </dgm:t>
    </dgm:pt>
    <dgm:pt modelId="{2F0AEF6C-6871-4C73-A040-AE55FDF3E281}" type="parTrans" cxnId="{2E02B6E4-F64E-413E-9228-94F3005D9689}">
      <dgm:prSet/>
      <dgm:spPr/>
      <dgm:t>
        <a:bodyPr/>
        <a:lstStyle/>
        <a:p>
          <a:endParaRPr lang="zh-TW" altLang="en-US"/>
        </a:p>
      </dgm:t>
    </dgm:pt>
    <dgm:pt modelId="{383A0142-4B26-481A-8562-18B6780EA4A3}" type="sibTrans" cxnId="{2E02B6E4-F64E-413E-9228-94F3005D9689}">
      <dgm:prSet/>
      <dgm:spPr/>
      <dgm:t>
        <a:bodyPr/>
        <a:lstStyle/>
        <a:p>
          <a:endParaRPr lang="zh-TW" altLang="en-US"/>
        </a:p>
      </dgm:t>
    </dgm:pt>
    <dgm:pt modelId="{5853B70E-F423-4974-84F6-2115ADF02DCD}">
      <dgm:prSet phldrT="[文字]"/>
      <dgm:spPr/>
      <dgm:t>
        <a:bodyPr/>
        <a:lstStyle/>
        <a:p>
          <a:r>
            <a:rPr lang="zh-TW" b="1" dirty="0" smtClean="0">
              <a:latin typeface="+mj-ea"/>
              <a:ea typeface="+mj-ea"/>
            </a:rPr>
            <a:t>設計實務與創作</a:t>
          </a:r>
          <a:r>
            <a:rPr lang="en-US" altLang="zh-TW" b="1" dirty="0" smtClean="0">
              <a:latin typeface="+mj-ea"/>
              <a:ea typeface="+mj-ea"/>
            </a:rPr>
            <a:t>(</a:t>
          </a:r>
          <a:r>
            <a:rPr lang="zh-TW" altLang="en-US" b="1" dirty="0" smtClean="0">
              <a:latin typeface="+mj-ea"/>
              <a:ea typeface="+mj-ea"/>
            </a:rPr>
            <a:t>創作組</a:t>
          </a:r>
          <a:r>
            <a:rPr lang="en-US" altLang="zh-TW" b="1" dirty="0" smtClean="0">
              <a:latin typeface="+mj-ea"/>
              <a:ea typeface="+mj-ea"/>
            </a:rPr>
            <a:t>)</a:t>
          </a:r>
          <a:endParaRPr lang="zh-TW" altLang="en-US" dirty="0"/>
        </a:p>
      </dgm:t>
    </dgm:pt>
    <dgm:pt modelId="{E4CB40B2-AD09-431B-A157-AA8ED2733AE3}" type="parTrans" cxnId="{7977473D-2C7C-45AF-B316-59E0E604151C}">
      <dgm:prSet/>
      <dgm:spPr/>
      <dgm:t>
        <a:bodyPr/>
        <a:lstStyle/>
        <a:p>
          <a:endParaRPr lang="zh-TW" altLang="en-US"/>
        </a:p>
      </dgm:t>
    </dgm:pt>
    <dgm:pt modelId="{EB052E09-9653-4B60-A17C-09E82EED3BCA}" type="sibTrans" cxnId="{7977473D-2C7C-45AF-B316-59E0E604151C}">
      <dgm:prSet/>
      <dgm:spPr/>
      <dgm:t>
        <a:bodyPr/>
        <a:lstStyle/>
        <a:p>
          <a:endParaRPr lang="zh-TW" altLang="en-US"/>
        </a:p>
      </dgm:t>
    </dgm:pt>
    <dgm:pt modelId="{99CCDBAC-F908-4995-BEDD-7E82C2571C3E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競賽得獎</a:t>
          </a:r>
          <a:r>
            <a:rPr lang="en-US" altLang="en-US" sz="2000" b="1" dirty="0" smtClean="0">
              <a:latin typeface="+mj-ea"/>
              <a:ea typeface="+mj-ea"/>
            </a:rPr>
            <a:t>2</a:t>
          </a:r>
          <a:r>
            <a:rPr lang="zh-TW" altLang="en-US" sz="2000" b="1" dirty="0" smtClean="0">
              <a:latin typeface="+mj-ea"/>
              <a:ea typeface="+mj-ea"/>
            </a:rPr>
            <a:t>點</a:t>
          </a:r>
          <a:r>
            <a:rPr lang="en-US" altLang="en-US" sz="2000" b="1" dirty="0" smtClean="0">
              <a:latin typeface="+mj-ea"/>
              <a:ea typeface="+mj-ea"/>
            </a:rPr>
            <a:t>(</a:t>
          </a:r>
          <a:r>
            <a:rPr lang="zh-TW" altLang="en-US" sz="2000" b="1" dirty="0" smtClean="0">
              <a:latin typeface="+mj-ea"/>
              <a:ea typeface="+mj-ea"/>
            </a:rPr>
            <a:t>含</a:t>
          </a:r>
          <a:r>
            <a:rPr lang="en-US" altLang="en-US" sz="2000" b="1" dirty="0" smtClean="0">
              <a:latin typeface="+mj-ea"/>
              <a:ea typeface="+mj-ea"/>
            </a:rPr>
            <a:t>)</a:t>
          </a:r>
          <a:r>
            <a:rPr lang="zh-TW" altLang="en-US" sz="2000" b="1" dirty="0" smtClean="0">
              <a:latin typeface="+mj-ea"/>
              <a:ea typeface="+mj-ea"/>
            </a:rPr>
            <a:t>以上</a:t>
          </a:r>
          <a:endParaRPr lang="zh-TW" altLang="en-US" sz="2000" b="1" dirty="0">
            <a:latin typeface="+mj-ea"/>
            <a:ea typeface="+mj-ea"/>
          </a:endParaRPr>
        </a:p>
      </dgm:t>
    </dgm:pt>
    <dgm:pt modelId="{9AD1F711-351A-4070-B5E1-26CB8F466991}" type="parTrans" cxnId="{711E6604-5314-4114-A29E-7A8CA6D10DE3}">
      <dgm:prSet/>
      <dgm:spPr/>
      <dgm:t>
        <a:bodyPr/>
        <a:lstStyle/>
        <a:p>
          <a:endParaRPr lang="zh-TW" altLang="en-US"/>
        </a:p>
      </dgm:t>
    </dgm:pt>
    <dgm:pt modelId="{21BE3B23-588D-4F76-A7FE-B164FD8E18B0}" type="sibTrans" cxnId="{711E6604-5314-4114-A29E-7A8CA6D10DE3}">
      <dgm:prSet/>
      <dgm:spPr/>
      <dgm:t>
        <a:bodyPr/>
        <a:lstStyle/>
        <a:p>
          <a:endParaRPr lang="zh-TW" altLang="en-US"/>
        </a:p>
      </dgm:t>
    </dgm:pt>
    <dgm:pt modelId="{52D3CB80-4B05-491C-A198-061CFEBF548E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創作發表</a:t>
          </a:r>
          <a:r>
            <a:rPr lang="en-US" altLang="en-US" sz="2000" b="1" dirty="0" smtClean="0">
              <a:latin typeface="+mj-ea"/>
              <a:ea typeface="+mj-ea"/>
            </a:rPr>
            <a:t>2</a:t>
          </a:r>
          <a:r>
            <a:rPr lang="zh-TW" altLang="en-US" sz="2000" b="1" dirty="0" smtClean="0">
              <a:latin typeface="+mj-ea"/>
              <a:ea typeface="+mj-ea"/>
            </a:rPr>
            <a:t>點</a:t>
          </a:r>
          <a:r>
            <a:rPr lang="en-US" altLang="en-US" sz="2000" b="1" dirty="0" smtClean="0">
              <a:latin typeface="+mj-ea"/>
              <a:ea typeface="+mj-ea"/>
            </a:rPr>
            <a:t>(</a:t>
          </a:r>
          <a:r>
            <a:rPr lang="zh-TW" altLang="en-US" sz="2000" b="1" dirty="0" smtClean="0">
              <a:latin typeface="+mj-ea"/>
              <a:ea typeface="+mj-ea"/>
            </a:rPr>
            <a:t>含</a:t>
          </a:r>
          <a:r>
            <a:rPr lang="en-US" altLang="en-US" sz="2000" b="1" dirty="0" smtClean="0">
              <a:latin typeface="+mj-ea"/>
              <a:ea typeface="+mj-ea"/>
            </a:rPr>
            <a:t>)</a:t>
          </a:r>
          <a:r>
            <a:rPr lang="zh-TW" altLang="en-US" sz="2000" b="1" dirty="0" smtClean="0">
              <a:latin typeface="+mj-ea"/>
              <a:ea typeface="+mj-ea"/>
            </a:rPr>
            <a:t>以上</a:t>
          </a:r>
          <a:endParaRPr lang="zh-TW" altLang="en-US" sz="2000" b="1" dirty="0">
            <a:latin typeface="+mj-ea"/>
            <a:ea typeface="+mj-ea"/>
          </a:endParaRPr>
        </a:p>
      </dgm:t>
    </dgm:pt>
    <dgm:pt modelId="{15E0DED7-CBEE-44FD-A0A3-110543FDEBD0}" type="parTrans" cxnId="{49421641-8D37-4D53-ACB6-205315F70EE7}">
      <dgm:prSet/>
      <dgm:spPr/>
      <dgm:t>
        <a:bodyPr/>
        <a:lstStyle/>
        <a:p>
          <a:endParaRPr lang="zh-TW" altLang="en-US"/>
        </a:p>
      </dgm:t>
    </dgm:pt>
    <dgm:pt modelId="{D4501028-D76A-40AA-A86C-1ED08762AE95}" type="sibTrans" cxnId="{49421641-8D37-4D53-ACB6-205315F70EE7}">
      <dgm:prSet/>
      <dgm:spPr/>
      <dgm:t>
        <a:bodyPr/>
        <a:lstStyle/>
        <a:p>
          <a:endParaRPr lang="zh-TW" altLang="en-US"/>
        </a:p>
      </dgm:t>
    </dgm:pt>
    <dgm:pt modelId="{40EC09F5-FA66-4A03-8E03-D6325D0594AF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競賽得獎</a:t>
          </a:r>
          <a:r>
            <a:rPr lang="en-US" altLang="en-US" sz="2000" b="1" dirty="0" smtClean="0">
              <a:latin typeface="+mj-ea"/>
              <a:ea typeface="+mj-ea"/>
            </a:rPr>
            <a:t>2</a:t>
          </a:r>
          <a:r>
            <a:rPr lang="zh-TW" altLang="en-US" sz="2000" b="1" dirty="0" smtClean="0">
              <a:latin typeface="+mj-ea"/>
              <a:ea typeface="+mj-ea"/>
            </a:rPr>
            <a:t>點</a:t>
          </a:r>
          <a:r>
            <a:rPr lang="en-US" altLang="en-US" sz="2000" b="1" dirty="0" smtClean="0">
              <a:latin typeface="+mj-ea"/>
              <a:ea typeface="+mj-ea"/>
            </a:rPr>
            <a:t>(</a:t>
          </a:r>
          <a:r>
            <a:rPr lang="zh-TW" altLang="en-US" sz="2000" b="1" dirty="0" smtClean="0">
              <a:latin typeface="+mj-ea"/>
              <a:ea typeface="+mj-ea"/>
            </a:rPr>
            <a:t>含</a:t>
          </a:r>
          <a:r>
            <a:rPr lang="en-US" altLang="en-US" sz="2000" b="1" dirty="0" smtClean="0">
              <a:latin typeface="+mj-ea"/>
              <a:ea typeface="+mj-ea"/>
            </a:rPr>
            <a:t>)</a:t>
          </a:r>
          <a:r>
            <a:rPr lang="zh-TW" altLang="en-US" sz="2000" b="1" dirty="0" smtClean="0">
              <a:latin typeface="+mj-ea"/>
              <a:ea typeface="+mj-ea"/>
            </a:rPr>
            <a:t>以上</a:t>
          </a:r>
          <a:endParaRPr lang="zh-TW" altLang="en-US" sz="2000" b="1" dirty="0">
            <a:latin typeface="+mj-ea"/>
            <a:ea typeface="+mj-ea"/>
          </a:endParaRPr>
        </a:p>
      </dgm:t>
    </dgm:pt>
    <dgm:pt modelId="{59C7A0B9-4172-4C4A-9D5E-68737F534BC3}" type="parTrans" cxnId="{87F3AF47-1B15-4342-A1F2-688259D5CF51}">
      <dgm:prSet/>
      <dgm:spPr/>
      <dgm:t>
        <a:bodyPr/>
        <a:lstStyle/>
        <a:p>
          <a:endParaRPr lang="zh-TW" altLang="en-US"/>
        </a:p>
      </dgm:t>
    </dgm:pt>
    <dgm:pt modelId="{F49FCA11-BB62-4F18-8CBE-5200DBE2B32A}" type="sibTrans" cxnId="{87F3AF47-1B15-4342-A1F2-688259D5CF51}">
      <dgm:prSet/>
      <dgm:spPr/>
      <dgm:t>
        <a:bodyPr/>
        <a:lstStyle/>
        <a:p>
          <a:endParaRPr lang="zh-TW" altLang="en-US"/>
        </a:p>
      </dgm:t>
    </dgm:pt>
    <dgm:pt modelId="{BE466C75-4476-49F0-8731-7FC2B6D7EC74}" type="pres">
      <dgm:prSet presAssocID="{EFE06A51-011E-4D9B-82C3-143A37267C9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C62DEF6-526A-4463-A3A7-62E74B130A57}" type="pres">
      <dgm:prSet presAssocID="{21EAFD1B-0265-42E6-A696-BF4186EDD64F}" presName="root" presStyleCnt="0"/>
      <dgm:spPr/>
    </dgm:pt>
    <dgm:pt modelId="{DBC064C7-54B0-4FAE-9AF1-E44450F1F0DC}" type="pres">
      <dgm:prSet presAssocID="{21EAFD1B-0265-42E6-A696-BF4186EDD64F}" presName="rootComposite" presStyleCnt="0"/>
      <dgm:spPr/>
    </dgm:pt>
    <dgm:pt modelId="{3DB9985B-BAAA-4CBC-8EB3-64F6B1B9F509}" type="pres">
      <dgm:prSet presAssocID="{21EAFD1B-0265-42E6-A696-BF4186EDD64F}" presName="rootText" presStyleLbl="node1" presStyleIdx="0" presStyleCnt="2" custScaleX="154774" custScaleY="65673"/>
      <dgm:spPr/>
      <dgm:t>
        <a:bodyPr/>
        <a:lstStyle/>
        <a:p>
          <a:endParaRPr lang="zh-TW" altLang="en-US"/>
        </a:p>
      </dgm:t>
    </dgm:pt>
    <dgm:pt modelId="{2B3D4CB7-488C-4B8E-B20C-7B294DE17BFD}" type="pres">
      <dgm:prSet presAssocID="{21EAFD1B-0265-42E6-A696-BF4186EDD64F}" presName="rootConnector" presStyleLbl="node1" presStyleIdx="0" presStyleCnt="2"/>
      <dgm:spPr/>
      <dgm:t>
        <a:bodyPr/>
        <a:lstStyle/>
        <a:p>
          <a:endParaRPr lang="zh-TW" altLang="en-US"/>
        </a:p>
      </dgm:t>
    </dgm:pt>
    <dgm:pt modelId="{8A3C8756-38F5-43BB-BBAD-5D55EDB79EDF}" type="pres">
      <dgm:prSet presAssocID="{21EAFD1B-0265-42E6-A696-BF4186EDD64F}" presName="childShape" presStyleCnt="0"/>
      <dgm:spPr/>
    </dgm:pt>
    <dgm:pt modelId="{5C725BBB-0A13-405A-8076-7191B6029E7F}" type="pres">
      <dgm:prSet presAssocID="{59C7A0B9-4172-4C4A-9D5E-68737F534BC3}" presName="Name13" presStyleLbl="parChTrans1D2" presStyleIdx="0" presStyleCnt="4"/>
      <dgm:spPr/>
      <dgm:t>
        <a:bodyPr/>
        <a:lstStyle/>
        <a:p>
          <a:endParaRPr lang="zh-TW" altLang="en-US"/>
        </a:p>
      </dgm:t>
    </dgm:pt>
    <dgm:pt modelId="{A3D1D494-B6C1-4AB7-9A95-99809835EEC6}" type="pres">
      <dgm:prSet presAssocID="{40EC09F5-FA66-4A03-8E03-D6325D0594AF}" presName="childText" presStyleLbl="bgAcc1" presStyleIdx="0" presStyleCnt="4" custScaleX="175566" custScaleY="492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2A498D-AF69-4303-891F-5F26A40EF889}" type="pres">
      <dgm:prSet presAssocID="{2F0AEF6C-6871-4C73-A040-AE55FDF3E281}" presName="Name13" presStyleLbl="parChTrans1D2" presStyleIdx="1" presStyleCnt="4"/>
      <dgm:spPr/>
      <dgm:t>
        <a:bodyPr/>
        <a:lstStyle/>
        <a:p>
          <a:endParaRPr lang="zh-TW" altLang="en-US"/>
        </a:p>
      </dgm:t>
    </dgm:pt>
    <dgm:pt modelId="{5A81D985-1C78-453E-B32F-2F61B1E2BA8E}" type="pres">
      <dgm:prSet presAssocID="{0BCBFC09-08F0-41AC-B9F7-60CE66518E7A}" presName="childText" presStyleLbl="bgAcc1" presStyleIdx="1" presStyleCnt="4" custScaleX="176340" custScaleY="446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98BCC9-3513-4972-B7BA-3873F67B36CF}" type="pres">
      <dgm:prSet presAssocID="{5853B70E-F423-4974-84F6-2115ADF02DCD}" presName="root" presStyleCnt="0"/>
      <dgm:spPr/>
    </dgm:pt>
    <dgm:pt modelId="{65BE5D9E-4A14-4538-BEE1-A85BDF452F8A}" type="pres">
      <dgm:prSet presAssocID="{5853B70E-F423-4974-84F6-2115ADF02DCD}" presName="rootComposite" presStyleCnt="0"/>
      <dgm:spPr/>
    </dgm:pt>
    <dgm:pt modelId="{D845DB1B-8F22-4917-85AA-29F848C40961}" type="pres">
      <dgm:prSet presAssocID="{5853B70E-F423-4974-84F6-2115ADF02DCD}" presName="rootText" presStyleLbl="node1" presStyleIdx="1" presStyleCnt="2" custScaleX="154774" custScaleY="65673"/>
      <dgm:spPr/>
      <dgm:t>
        <a:bodyPr/>
        <a:lstStyle/>
        <a:p>
          <a:endParaRPr lang="zh-TW" altLang="en-US"/>
        </a:p>
      </dgm:t>
    </dgm:pt>
    <dgm:pt modelId="{99319B5D-4759-4A68-8859-085DED9660DE}" type="pres">
      <dgm:prSet presAssocID="{5853B70E-F423-4974-84F6-2115ADF02DCD}" presName="rootConnector" presStyleLbl="node1" presStyleIdx="1" presStyleCnt="2"/>
      <dgm:spPr/>
      <dgm:t>
        <a:bodyPr/>
        <a:lstStyle/>
        <a:p>
          <a:endParaRPr lang="zh-TW" altLang="en-US"/>
        </a:p>
      </dgm:t>
    </dgm:pt>
    <dgm:pt modelId="{DE76C781-10F0-45DD-B680-4661DAB6B6D9}" type="pres">
      <dgm:prSet presAssocID="{5853B70E-F423-4974-84F6-2115ADF02DCD}" presName="childShape" presStyleCnt="0"/>
      <dgm:spPr/>
    </dgm:pt>
    <dgm:pt modelId="{49588FCA-15A6-488C-A3EB-7F4911FF1040}" type="pres">
      <dgm:prSet presAssocID="{9AD1F711-351A-4070-B5E1-26CB8F466991}" presName="Name13" presStyleLbl="parChTrans1D2" presStyleIdx="2" presStyleCnt="4"/>
      <dgm:spPr/>
      <dgm:t>
        <a:bodyPr/>
        <a:lstStyle/>
        <a:p>
          <a:endParaRPr lang="zh-TW" altLang="en-US"/>
        </a:p>
      </dgm:t>
    </dgm:pt>
    <dgm:pt modelId="{5F1F3860-FFE7-4C50-B8AF-509BB2F54437}" type="pres">
      <dgm:prSet presAssocID="{99CCDBAC-F908-4995-BEDD-7E82C2571C3E}" presName="childText" presStyleLbl="bgAcc1" presStyleIdx="2" presStyleCnt="4" custScaleX="166115" custScaleY="512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0B882-F91F-4002-87C4-FF8D4BB0D0DA}" type="pres">
      <dgm:prSet presAssocID="{15E0DED7-CBEE-44FD-A0A3-110543FDEBD0}" presName="Name13" presStyleLbl="parChTrans1D2" presStyleIdx="3" presStyleCnt="4"/>
      <dgm:spPr/>
      <dgm:t>
        <a:bodyPr/>
        <a:lstStyle/>
        <a:p>
          <a:endParaRPr lang="zh-TW" altLang="en-US"/>
        </a:p>
      </dgm:t>
    </dgm:pt>
    <dgm:pt modelId="{E56CABD3-9B87-4748-979A-1C2956D086BB}" type="pres">
      <dgm:prSet presAssocID="{52D3CB80-4B05-491C-A198-061CFEBF548E}" presName="childText" presStyleLbl="bgAcc1" presStyleIdx="3" presStyleCnt="4" custScaleX="166115" custScaleY="426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7F3AF47-1B15-4342-A1F2-688259D5CF51}" srcId="{21EAFD1B-0265-42E6-A696-BF4186EDD64F}" destId="{40EC09F5-FA66-4A03-8E03-D6325D0594AF}" srcOrd="0" destOrd="0" parTransId="{59C7A0B9-4172-4C4A-9D5E-68737F534BC3}" sibTransId="{F49FCA11-BB62-4F18-8CBE-5200DBE2B32A}"/>
    <dgm:cxn modelId="{49421641-8D37-4D53-ACB6-205315F70EE7}" srcId="{5853B70E-F423-4974-84F6-2115ADF02DCD}" destId="{52D3CB80-4B05-491C-A198-061CFEBF548E}" srcOrd="1" destOrd="0" parTransId="{15E0DED7-CBEE-44FD-A0A3-110543FDEBD0}" sibTransId="{D4501028-D76A-40AA-A86C-1ED08762AE95}"/>
    <dgm:cxn modelId="{8156B310-37F8-47A7-B381-9FDB646A9217}" type="presOf" srcId="{2F0AEF6C-6871-4C73-A040-AE55FDF3E281}" destId="{BD2A498D-AF69-4303-891F-5F26A40EF889}" srcOrd="0" destOrd="0" presId="urn:microsoft.com/office/officeart/2005/8/layout/hierarchy3"/>
    <dgm:cxn modelId="{711E6604-5314-4114-A29E-7A8CA6D10DE3}" srcId="{5853B70E-F423-4974-84F6-2115ADF02DCD}" destId="{99CCDBAC-F908-4995-BEDD-7E82C2571C3E}" srcOrd="0" destOrd="0" parTransId="{9AD1F711-351A-4070-B5E1-26CB8F466991}" sibTransId="{21BE3B23-588D-4F76-A7FE-B164FD8E18B0}"/>
    <dgm:cxn modelId="{FF65FB50-E02E-459E-8518-BBEDB635A8B3}" type="presOf" srcId="{9AD1F711-351A-4070-B5E1-26CB8F466991}" destId="{49588FCA-15A6-488C-A3EB-7F4911FF1040}" srcOrd="0" destOrd="0" presId="urn:microsoft.com/office/officeart/2005/8/layout/hierarchy3"/>
    <dgm:cxn modelId="{393194B9-6613-4D7B-AECE-2A7004147178}" type="presOf" srcId="{5853B70E-F423-4974-84F6-2115ADF02DCD}" destId="{99319B5D-4759-4A68-8859-085DED9660DE}" srcOrd="1" destOrd="0" presId="urn:microsoft.com/office/officeart/2005/8/layout/hierarchy3"/>
    <dgm:cxn modelId="{8756C7A2-41C2-4D43-A230-2F9C5F5D14F3}" type="presOf" srcId="{0BCBFC09-08F0-41AC-B9F7-60CE66518E7A}" destId="{5A81D985-1C78-453E-B32F-2F61B1E2BA8E}" srcOrd="0" destOrd="0" presId="urn:microsoft.com/office/officeart/2005/8/layout/hierarchy3"/>
    <dgm:cxn modelId="{A3256078-795A-47B3-9DE5-6F26067B24E9}" srcId="{EFE06A51-011E-4D9B-82C3-143A37267C90}" destId="{21EAFD1B-0265-42E6-A696-BF4186EDD64F}" srcOrd="0" destOrd="0" parTransId="{A5D767DC-FC62-4404-8D3E-1C213FD741AA}" sibTransId="{647FE22D-34D5-4B94-AF1C-6385089DCFE4}"/>
    <dgm:cxn modelId="{6A055C2B-4B45-4DDA-BEB2-AAFAE5F08DAC}" type="presOf" srcId="{5853B70E-F423-4974-84F6-2115ADF02DCD}" destId="{D845DB1B-8F22-4917-85AA-29F848C40961}" srcOrd="0" destOrd="0" presId="urn:microsoft.com/office/officeart/2005/8/layout/hierarchy3"/>
    <dgm:cxn modelId="{2E02B6E4-F64E-413E-9228-94F3005D9689}" srcId="{21EAFD1B-0265-42E6-A696-BF4186EDD64F}" destId="{0BCBFC09-08F0-41AC-B9F7-60CE66518E7A}" srcOrd="1" destOrd="0" parTransId="{2F0AEF6C-6871-4C73-A040-AE55FDF3E281}" sibTransId="{383A0142-4B26-481A-8562-18B6780EA4A3}"/>
    <dgm:cxn modelId="{AC3EFC13-C3AE-4200-BA4A-81A90B6BF680}" type="presOf" srcId="{52D3CB80-4B05-491C-A198-061CFEBF548E}" destId="{E56CABD3-9B87-4748-979A-1C2956D086BB}" srcOrd="0" destOrd="0" presId="urn:microsoft.com/office/officeart/2005/8/layout/hierarchy3"/>
    <dgm:cxn modelId="{FE3392A3-36FC-4E0A-AFE4-AD8A5498BE2F}" type="presOf" srcId="{99CCDBAC-F908-4995-BEDD-7E82C2571C3E}" destId="{5F1F3860-FFE7-4C50-B8AF-509BB2F54437}" srcOrd="0" destOrd="0" presId="urn:microsoft.com/office/officeart/2005/8/layout/hierarchy3"/>
    <dgm:cxn modelId="{7172241B-B305-4726-B5A5-314A15699907}" type="presOf" srcId="{15E0DED7-CBEE-44FD-A0A3-110543FDEBD0}" destId="{B0D0B882-F91F-4002-87C4-FF8D4BB0D0DA}" srcOrd="0" destOrd="0" presId="urn:microsoft.com/office/officeart/2005/8/layout/hierarchy3"/>
    <dgm:cxn modelId="{C59B0401-AE5F-415E-8429-C151AE966F60}" type="presOf" srcId="{21EAFD1B-0265-42E6-A696-BF4186EDD64F}" destId="{2B3D4CB7-488C-4B8E-B20C-7B294DE17BFD}" srcOrd="1" destOrd="0" presId="urn:microsoft.com/office/officeart/2005/8/layout/hierarchy3"/>
    <dgm:cxn modelId="{E9EA73C4-1705-4CBC-9BD1-203511E14564}" type="presOf" srcId="{59C7A0B9-4172-4C4A-9D5E-68737F534BC3}" destId="{5C725BBB-0A13-405A-8076-7191B6029E7F}" srcOrd="0" destOrd="0" presId="urn:microsoft.com/office/officeart/2005/8/layout/hierarchy3"/>
    <dgm:cxn modelId="{7977473D-2C7C-45AF-B316-59E0E604151C}" srcId="{EFE06A51-011E-4D9B-82C3-143A37267C90}" destId="{5853B70E-F423-4974-84F6-2115ADF02DCD}" srcOrd="1" destOrd="0" parTransId="{E4CB40B2-AD09-431B-A157-AA8ED2733AE3}" sibTransId="{EB052E09-9653-4B60-A17C-09E82EED3BCA}"/>
    <dgm:cxn modelId="{7D8ED317-58D8-446A-9533-946F44E72384}" type="presOf" srcId="{EFE06A51-011E-4D9B-82C3-143A37267C90}" destId="{BE466C75-4476-49F0-8731-7FC2B6D7EC74}" srcOrd="0" destOrd="0" presId="urn:microsoft.com/office/officeart/2005/8/layout/hierarchy3"/>
    <dgm:cxn modelId="{A1DA7F11-BBB2-4547-A19F-AED1515A5395}" type="presOf" srcId="{40EC09F5-FA66-4A03-8E03-D6325D0594AF}" destId="{A3D1D494-B6C1-4AB7-9A95-99809835EEC6}" srcOrd="0" destOrd="0" presId="urn:microsoft.com/office/officeart/2005/8/layout/hierarchy3"/>
    <dgm:cxn modelId="{238BFB5F-ABB2-4235-9B19-D567F0391474}" type="presOf" srcId="{21EAFD1B-0265-42E6-A696-BF4186EDD64F}" destId="{3DB9985B-BAAA-4CBC-8EB3-64F6B1B9F509}" srcOrd="0" destOrd="0" presId="urn:microsoft.com/office/officeart/2005/8/layout/hierarchy3"/>
    <dgm:cxn modelId="{1822978F-36F7-4623-BEAF-483BA4B0E584}" type="presParOf" srcId="{BE466C75-4476-49F0-8731-7FC2B6D7EC74}" destId="{8C62DEF6-526A-4463-A3A7-62E74B130A57}" srcOrd="0" destOrd="0" presId="urn:microsoft.com/office/officeart/2005/8/layout/hierarchy3"/>
    <dgm:cxn modelId="{37B3037B-97D5-4C95-903D-7B794B67EEE1}" type="presParOf" srcId="{8C62DEF6-526A-4463-A3A7-62E74B130A57}" destId="{DBC064C7-54B0-4FAE-9AF1-E44450F1F0DC}" srcOrd="0" destOrd="0" presId="urn:microsoft.com/office/officeart/2005/8/layout/hierarchy3"/>
    <dgm:cxn modelId="{4A922725-123C-480A-B075-DE6AC5372C46}" type="presParOf" srcId="{DBC064C7-54B0-4FAE-9AF1-E44450F1F0DC}" destId="{3DB9985B-BAAA-4CBC-8EB3-64F6B1B9F509}" srcOrd="0" destOrd="0" presId="urn:microsoft.com/office/officeart/2005/8/layout/hierarchy3"/>
    <dgm:cxn modelId="{F4ED7924-3E24-4AC9-9ACC-A1DF134CF3B2}" type="presParOf" srcId="{DBC064C7-54B0-4FAE-9AF1-E44450F1F0DC}" destId="{2B3D4CB7-488C-4B8E-B20C-7B294DE17BFD}" srcOrd="1" destOrd="0" presId="urn:microsoft.com/office/officeart/2005/8/layout/hierarchy3"/>
    <dgm:cxn modelId="{A9085EC2-4013-40B4-A733-482282FFA96E}" type="presParOf" srcId="{8C62DEF6-526A-4463-A3A7-62E74B130A57}" destId="{8A3C8756-38F5-43BB-BBAD-5D55EDB79EDF}" srcOrd="1" destOrd="0" presId="urn:microsoft.com/office/officeart/2005/8/layout/hierarchy3"/>
    <dgm:cxn modelId="{61E1C5BB-EDEC-4AE8-A158-18884AC9AC61}" type="presParOf" srcId="{8A3C8756-38F5-43BB-BBAD-5D55EDB79EDF}" destId="{5C725BBB-0A13-405A-8076-7191B6029E7F}" srcOrd="0" destOrd="0" presId="urn:microsoft.com/office/officeart/2005/8/layout/hierarchy3"/>
    <dgm:cxn modelId="{0E5AD57F-550F-449E-92CE-F1D51B9684CC}" type="presParOf" srcId="{8A3C8756-38F5-43BB-BBAD-5D55EDB79EDF}" destId="{A3D1D494-B6C1-4AB7-9A95-99809835EEC6}" srcOrd="1" destOrd="0" presId="urn:microsoft.com/office/officeart/2005/8/layout/hierarchy3"/>
    <dgm:cxn modelId="{B8B9082E-7973-4D33-8429-190D2AE0F061}" type="presParOf" srcId="{8A3C8756-38F5-43BB-BBAD-5D55EDB79EDF}" destId="{BD2A498D-AF69-4303-891F-5F26A40EF889}" srcOrd="2" destOrd="0" presId="urn:microsoft.com/office/officeart/2005/8/layout/hierarchy3"/>
    <dgm:cxn modelId="{9DAC7F07-F276-4660-A73A-2AA24D18B522}" type="presParOf" srcId="{8A3C8756-38F5-43BB-BBAD-5D55EDB79EDF}" destId="{5A81D985-1C78-453E-B32F-2F61B1E2BA8E}" srcOrd="3" destOrd="0" presId="urn:microsoft.com/office/officeart/2005/8/layout/hierarchy3"/>
    <dgm:cxn modelId="{E36E16E2-7EFB-45CA-9388-9A4DD6C6079D}" type="presParOf" srcId="{BE466C75-4476-49F0-8731-7FC2B6D7EC74}" destId="{4698BCC9-3513-4972-B7BA-3873F67B36CF}" srcOrd="1" destOrd="0" presId="urn:microsoft.com/office/officeart/2005/8/layout/hierarchy3"/>
    <dgm:cxn modelId="{067BE822-D25E-4DC9-A93F-95D9AB6CAF5B}" type="presParOf" srcId="{4698BCC9-3513-4972-B7BA-3873F67B36CF}" destId="{65BE5D9E-4A14-4538-BEE1-A85BDF452F8A}" srcOrd="0" destOrd="0" presId="urn:microsoft.com/office/officeart/2005/8/layout/hierarchy3"/>
    <dgm:cxn modelId="{4AD9E095-F07D-484E-B98D-D8FB689D18AE}" type="presParOf" srcId="{65BE5D9E-4A14-4538-BEE1-A85BDF452F8A}" destId="{D845DB1B-8F22-4917-85AA-29F848C40961}" srcOrd="0" destOrd="0" presId="urn:microsoft.com/office/officeart/2005/8/layout/hierarchy3"/>
    <dgm:cxn modelId="{1A342786-90F0-4C8F-9F93-F963E15E9CA6}" type="presParOf" srcId="{65BE5D9E-4A14-4538-BEE1-A85BDF452F8A}" destId="{99319B5D-4759-4A68-8859-085DED9660DE}" srcOrd="1" destOrd="0" presId="urn:microsoft.com/office/officeart/2005/8/layout/hierarchy3"/>
    <dgm:cxn modelId="{35E59122-EB92-4F3C-A6B9-5B53713DC79A}" type="presParOf" srcId="{4698BCC9-3513-4972-B7BA-3873F67B36CF}" destId="{DE76C781-10F0-45DD-B680-4661DAB6B6D9}" srcOrd="1" destOrd="0" presId="urn:microsoft.com/office/officeart/2005/8/layout/hierarchy3"/>
    <dgm:cxn modelId="{7C174FF5-4B08-4660-B87E-62FE97A2C99F}" type="presParOf" srcId="{DE76C781-10F0-45DD-B680-4661DAB6B6D9}" destId="{49588FCA-15A6-488C-A3EB-7F4911FF1040}" srcOrd="0" destOrd="0" presId="urn:microsoft.com/office/officeart/2005/8/layout/hierarchy3"/>
    <dgm:cxn modelId="{D26EEABD-0628-4EA3-A3E9-0E8DBD52A377}" type="presParOf" srcId="{DE76C781-10F0-45DD-B680-4661DAB6B6D9}" destId="{5F1F3860-FFE7-4C50-B8AF-509BB2F54437}" srcOrd="1" destOrd="0" presId="urn:microsoft.com/office/officeart/2005/8/layout/hierarchy3"/>
    <dgm:cxn modelId="{C157EAF7-DBEA-4E74-8AF0-726EE0F848CA}" type="presParOf" srcId="{DE76C781-10F0-45DD-B680-4661DAB6B6D9}" destId="{B0D0B882-F91F-4002-87C4-FF8D4BB0D0DA}" srcOrd="2" destOrd="0" presId="urn:microsoft.com/office/officeart/2005/8/layout/hierarchy3"/>
    <dgm:cxn modelId="{5C1AFAE4-3CB7-4D72-BCBF-E7B12ACF16DB}" type="presParOf" srcId="{DE76C781-10F0-45DD-B680-4661DAB6B6D9}" destId="{E56CABD3-9B87-4748-979A-1C2956D086B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CA2C4-21B8-4AA2-8E4D-91A722C4E21B}">
      <dsp:nvSpPr>
        <dsp:cNvPr id="0" name=""/>
        <dsp:cNvSpPr/>
      </dsp:nvSpPr>
      <dsp:spPr>
        <a:xfrm>
          <a:off x="6677" y="809150"/>
          <a:ext cx="3261896" cy="5248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研究所分為兩組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22049" y="824522"/>
        <a:ext cx="3231152" cy="494095"/>
      </dsp:txXfrm>
    </dsp:sp>
    <dsp:sp modelId="{91179559-8EE9-4FC4-990D-14846343FAE0}">
      <dsp:nvSpPr>
        <dsp:cNvPr id="0" name=""/>
        <dsp:cNvSpPr/>
      </dsp:nvSpPr>
      <dsp:spPr>
        <a:xfrm rot="19223356">
          <a:off x="3165503" y="749058"/>
          <a:ext cx="897798" cy="72614"/>
        </a:xfrm>
        <a:custGeom>
          <a:avLst/>
          <a:gdLst/>
          <a:ahLst/>
          <a:cxnLst/>
          <a:rect l="0" t="0" r="0" b="0"/>
          <a:pathLst>
            <a:path>
              <a:moveTo>
                <a:pt x="0" y="36307"/>
              </a:moveTo>
              <a:lnTo>
                <a:pt x="897798" y="3630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591957" y="762921"/>
        <a:ext cx="44889" cy="44889"/>
      </dsp:txXfrm>
    </dsp:sp>
    <dsp:sp modelId="{3B8DFBC3-B606-40D9-B19A-EC8BB40A7558}">
      <dsp:nvSpPr>
        <dsp:cNvPr id="0" name=""/>
        <dsp:cNvSpPr/>
      </dsp:nvSpPr>
      <dsp:spPr>
        <a:xfrm>
          <a:off x="3960232" y="66875"/>
          <a:ext cx="3938874" cy="864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latin typeface="+mj-ea"/>
              <a:ea typeface="+mj-ea"/>
            </a:rPr>
            <a:t>設計理論與研究</a:t>
          </a:r>
          <a:r>
            <a:rPr lang="en-US" altLang="zh-TW" sz="2400" b="1" kern="1200" dirty="0" smtClean="0">
              <a:latin typeface="+mj-ea"/>
              <a:ea typeface="+mj-ea"/>
            </a:rPr>
            <a:t>(</a:t>
          </a:r>
          <a:r>
            <a:rPr lang="zh-TW" altLang="en-US" sz="2400" b="1" kern="1200" dirty="0" smtClean="0">
              <a:latin typeface="+mj-ea"/>
              <a:ea typeface="+mj-ea"/>
            </a:rPr>
            <a:t>研究組</a:t>
          </a:r>
          <a:r>
            <a:rPr lang="en-US" altLang="zh-TW" sz="2400" b="1" kern="1200" dirty="0" smtClean="0">
              <a:latin typeface="+mj-ea"/>
              <a:ea typeface="+mj-ea"/>
            </a:rPr>
            <a:t>)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985554" y="92197"/>
        <a:ext cx="3888230" cy="813929"/>
      </dsp:txXfrm>
    </dsp:sp>
    <dsp:sp modelId="{032330F5-6E53-4F44-9CAE-4EB3DCE6C722}">
      <dsp:nvSpPr>
        <dsp:cNvPr id="0" name=""/>
        <dsp:cNvSpPr/>
      </dsp:nvSpPr>
      <dsp:spPr>
        <a:xfrm rot="2142401">
          <a:off x="3188512" y="1283827"/>
          <a:ext cx="851780" cy="72614"/>
        </a:xfrm>
        <a:custGeom>
          <a:avLst/>
          <a:gdLst/>
          <a:ahLst/>
          <a:cxnLst/>
          <a:rect l="0" t="0" r="0" b="0"/>
          <a:pathLst>
            <a:path>
              <a:moveTo>
                <a:pt x="0" y="36307"/>
              </a:moveTo>
              <a:lnTo>
                <a:pt x="851780" y="3630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593108" y="1298840"/>
        <a:ext cx="42589" cy="42589"/>
      </dsp:txXfrm>
    </dsp:sp>
    <dsp:sp modelId="{889BD190-E814-4F46-87B2-BC916EDA28D1}">
      <dsp:nvSpPr>
        <dsp:cNvPr id="0" name=""/>
        <dsp:cNvSpPr/>
      </dsp:nvSpPr>
      <dsp:spPr>
        <a:xfrm>
          <a:off x="3960232" y="1136412"/>
          <a:ext cx="3938874" cy="864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latin typeface="+mj-ea"/>
              <a:ea typeface="+mj-ea"/>
            </a:rPr>
            <a:t>設計實務與創作</a:t>
          </a:r>
          <a:r>
            <a:rPr lang="en-US" altLang="zh-TW" sz="2400" b="1" kern="1200" dirty="0" smtClean="0">
              <a:latin typeface="+mj-ea"/>
              <a:ea typeface="+mj-ea"/>
            </a:rPr>
            <a:t>(</a:t>
          </a:r>
          <a:r>
            <a:rPr lang="zh-TW" altLang="en-US" sz="2400" b="1" kern="1200" dirty="0" smtClean="0">
              <a:latin typeface="+mj-ea"/>
              <a:ea typeface="+mj-ea"/>
            </a:rPr>
            <a:t>創作組</a:t>
          </a:r>
          <a:r>
            <a:rPr lang="en-US" altLang="zh-TW" sz="2400" b="1" kern="1200" dirty="0" smtClean="0">
              <a:latin typeface="+mj-ea"/>
              <a:ea typeface="+mj-ea"/>
            </a:rPr>
            <a:t>)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985554" y="1161734"/>
        <a:ext cx="3888230" cy="813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9985B-BAAA-4CBC-8EB3-64F6B1B9F509}">
      <dsp:nvSpPr>
        <dsp:cNvPr id="0" name=""/>
        <dsp:cNvSpPr/>
      </dsp:nvSpPr>
      <dsp:spPr>
        <a:xfrm>
          <a:off x="35" y="428628"/>
          <a:ext cx="3271304" cy="6940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300" b="1" kern="1200" dirty="0" smtClean="0">
              <a:latin typeface="+mj-ea"/>
              <a:ea typeface="+mj-ea"/>
            </a:rPr>
            <a:t>設計理論與研究</a:t>
          </a:r>
          <a:r>
            <a:rPr lang="en-US" altLang="zh-TW" sz="2300" b="1" kern="1200" dirty="0" smtClean="0">
              <a:latin typeface="+mj-ea"/>
              <a:ea typeface="+mj-ea"/>
            </a:rPr>
            <a:t>(</a:t>
          </a:r>
          <a:r>
            <a:rPr lang="zh-TW" altLang="en-US" sz="2300" b="1" kern="1200" dirty="0" smtClean="0">
              <a:latin typeface="+mj-ea"/>
              <a:ea typeface="+mj-ea"/>
            </a:rPr>
            <a:t>研究組</a:t>
          </a:r>
          <a:r>
            <a:rPr lang="en-US" altLang="zh-TW" sz="2300" b="1" kern="1200" dirty="0" smtClean="0">
              <a:latin typeface="+mj-ea"/>
              <a:ea typeface="+mj-ea"/>
            </a:rPr>
            <a:t>)</a:t>
          </a:r>
          <a:endParaRPr lang="zh-TW" altLang="en-US" sz="2300" kern="1200" dirty="0"/>
        </a:p>
      </dsp:txBody>
      <dsp:txXfrm>
        <a:off x="20363" y="448956"/>
        <a:ext cx="3230648" cy="653376"/>
      </dsp:txXfrm>
    </dsp:sp>
    <dsp:sp modelId="{5C725BBB-0A13-405A-8076-7191B6029E7F}">
      <dsp:nvSpPr>
        <dsp:cNvPr id="0" name=""/>
        <dsp:cNvSpPr/>
      </dsp:nvSpPr>
      <dsp:spPr>
        <a:xfrm>
          <a:off x="327165" y="1122660"/>
          <a:ext cx="327130" cy="524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431"/>
              </a:lnTo>
              <a:lnTo>
                <a:pt x="327130" y="52443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1D494-B6C1-4AB7-9A95-99809835EEC6}">
      <dsp:nvSpPr>
        <dsp:cNvPr id="0" name=""/>
        <dsp:cNvSpPr/>
      </dsp:nvSpPr>
      <dsp:spPr>
        <a:xfrm>
          <a:off x="654296" y="1386860"/>
          <a:ext cx="2968611" cy="520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競賽得獎</a:t>
          </a:r>
          <a:r>
            <a:rPr lang="en-US" altLang="en-US" sz="2000" b="1" kern="1200" dirty="0" smtClean="0">
              <a:latin typeface="+mj-ea"/>
              <a:ea typeface="+mj-ea"/>
            </a:rPr>
            <a:t>2</a:t>
          </a:r>
          <a:r>
            <a:rPr lang="zh-TW" altLang="en-US" sz="2000" b="1" kern="1200" dirty="0" smtClean="0">
              <a:latin typeface="+mj-ea"/>
              <a:ea typeface="+mj-ea"/>
            </a:rPr>
            <a:t>點</a:t>
          </a:r>
          <a:r>
            <a:rPr lang="en-US" altLang="en-US" sz="2000" b="1" kern="1200" dirty="0" smtClean="0">
              <a:latin typeface="+mj-ea"/>
              <a:ea typeface="+mj-ea"/>
            </a:rPr>
            <a:t>(</a:t>
          </a:r>
          <a:r>
            <a:rPr lang="zh-TW" altLang="en-US" sz="2000" b="1" kern="1200" dirty="0" smtClean="0">
              <a:latin typeface="+mj-ea"/>
              <a:ea typeface="+mj-ea"/>
            </a:rPr>
            <a:t>含</a:t>
          </a:r>
          <a:r>
            <a:rPr lang="en-US" altLang="en-US" sz="2000" b="1" kern="1200" dirty="0" smtClean="0">
              <a:latin typeface="+mj-ea"/>
              <a:ea typeface="+mj-ea"/>
            </a:rPr>
            <a:t>)</a:t>
          </a:r>
          <a:r>
            <a:rPr lang="zh-TW" altLang="en-US" sz="2000" b="1" kern="1200" dirty="0" smtClean="0">
              <a:latin typeface="+mj-ea"/>
              <a:ea typeface="+mj-ea"/>
            </a:rPr>
            <a:t>以上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669540" y="1402104"/>
        <a:ext cx="2938123" cy="489975"/>
      </dsp:txXfrm>
    </dsp:sp>
    <dsp:sp modelId="{BD2A498D-AF69-4303-891F-5F26A40EF889}">
      <dsp:nvSpPr>
        <dsp:cNvPr id="0" name=""/>
        <dsp:cNvSpPr/>
      </dsp:nvSpPr>
      <dsp:spPr>
        <a:xfrm>
          <a:off x="327165" y="1122660"/>
          <a:ext cx="327130" cy="1284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4704"/>
              </a:lnTo>
              <a:lnTo>
                <a:pt x="327130" y="128470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1D985-1C78-453E-B32F-2F61B1E2BA8E}">
      <dsp:nvSpPr>
        <dsp:cNvPr id="0" name=""/>
        <dsp:cNvSpPr/>
      </dsp:nvSpPr>
      <dsp:spPr>
        <a:xfrm>
          <a:off x="654296" y="2171524"/>
          <a:ext cx="2981698" cy="471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學術發表</a:t>
          </a:r>
          <a:r>
            <a:rPr lang="en-US" altLang="en-US" sz="2000" b="1" kern="1200" dirty="0" smtClean="0">
              <a:latin typeface="+mj-ea"/>
              <a:ea typeface="+mj-ea"/>
            </a:rPr>
            <a:t>2</a:t>
          </a:r>
          <a:r>
            <a:rPr lang="zh-TW" altLang="en-US" sz="2000" b="1" kern="1200" dirty="0" smtClean="0">
              <a:latin typeface="+mj-ea"/>
              <a:ea typeface="+mj-ea"/>
            </a:rPr>
            <a:t>點</a:t>
          </a:r>
          <a:r>
            <a:rPr lang="en-US" altLang="en-US" sz="2000" b="1" kern="1200" dirty="0" smtClean="0">
              <a:latin typeface="+mj-ea"/>
              <a:ea typeface="+mj-ea"/>
            </a:rPr>
            <a:t>(</a:t>
          </a:r>
          <a:r>
            <a:rPr lang="zh-TW" altLang="en-US" sz="2000" b="1" kern="1200" dirty="0" smtClean="0">
              <a:latin typeface="+mj-ea"/>
              <a:ea typeface="+mj-ea"/>
            </a:rPr>
            <a:t>含</a:t>
          </a:r>
          <a:r>
            <a:rPr lang="en-US" altLang="en-US" sz="2000" b="1" kern="1200" dirty="0" smtClean="0">
              <a:latin typeface="+mj-ea"/>
              <a:ea typeface="+mj-ea"/>
            </a:rPr>
            <a:t>)</a:t>
          </a:r>
          <a:r>
            <a:rPr lang="zh-TW" altLang="en-US" sz="2000" b="1" kern="1200" dirty="0" smtClean="0">
              <a:latin typeface="+mj-ea"/>
              <a:ea typeface="+mj-ea"/>
            </a:rPr>
            <a:t>以上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668111" y="2185339"/>
        <a:ext cx="2954068" cy="444051"/>
      </dsp:txXfrm>
    </dsp:sp>
    <dsp:sp modelId="{D845DB1B-8F22-4917-85AA-29F848C40961}">
      <dsp:nvSpPr>
        <dsp:cNvPr id="0" name=""/>
        <dsp:cNvSpPr/>
      </dsp:nvSpPr>
      <dsp:spPr>
        <a:xfrm>
          <a:off x="3799739" y="428628"/>
          <a:ext cx="3271304" cy="6940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300" b="1" kern="1200" dirty="0" smtClean="0">
              <a:latin typeface="+mj-ea"/>
              <a:ea typeface="+mj-ea"/>
            </a:rPr>
            <a:t>設計實務與創作</a:t>
          </a:r>
          <a:r>
            <a:rPr lang="en-US" altLang="zh-TW" sz="2300" b="1" kern="1200" dirty="0" smtClean="0">
              <a:latin typeface="+mj-ea"/>
              <a:ea typeface="+mj-ea"/>
            </a:rPr>
            <a:t>(</a:t>
          </a:r>
          <a:r>
            <a:rPr lang="zh-TW" altLang="en-US" sz="2300" b="1" kern="1200" dirty="0" smtClean="0">
              <a:latin typeface="+mj-ea"/>
              <a:ea typeface="+mj-ea"/>
            </a:rPr>
            <a:t>創作組</a:t>
          </a:r>
          <a:r>
            <a:rPr lang="en-US" altLang="zh-TW" sz="2300" b="1" kern="1200" dirty="0" smtClean="0">
              <a:latin typeface="+mj-ea"/>
              <a:ea typeface="+mj-ea"/>
            </a:rPr>
            <a:t>)</a:t>
          </a:r>
          <a:endParaRPr lang="zh-TW" altLang="en-US" sz="2300" kern="1200" dirty="0"/>
        </a:p>
      </dsp:txBody>
      <dsp:txXfrm>
        <a:off x="3820067" y="448956"/>
        <a:ext cx="3230648" cy="653376"/>
      </dsp:txXfrm>
    </dsp:sp>
    <dsp:sp modelId="{49588FCA-15A6-488C-A3EB-7F4911FF1040}">
      <dsp:nvSpPr>
        <dsp:cNvPr id="0" name=""/>
        <dsp:cNvSpPr/>
      </dsp:nvSpPr>
      <dsp:spPr>
        <a:xfrm>
          <a:off x="4126870" y="1122660"/>
          <a:ext cx="327130" cy="535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026"/>
              </a:lnTo>
              <a:lnTo>
                <a:pt x="327130" y="53502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F3860-FFE7-4C50-B8AF-509BB2F54437}">
      <dsp:nvSpPr>
        <dsp:cNvPr id="0" name=""/>
        <dsp:cNvSpPr/>
      </dsp:nvSpPr>
      <dsp:spPr>
        <a:xfrm>
          <a:off x="4454000" y="1386860"/>
          <a:ext cx="2808805" cy="541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競賽得獎</a:t>
          </a:r>
          <a:r>
            <a:rPr lang="en-US" altLang="en-US" sz="2000" b="1" kern="1200" dirty="0" smtClean="0">
              <a:latin typeface="+mj-ea"/>
              <a:ea typeface="+mj-ea"/>
            </a:rPr>
            <a:t>2</a:t>
          </a:r>
          <a:r>
            <a:rPr lang="zh-TW" altLang="en-US" sz="2000" b="1" kern="1200" dirty="0" smtClean="0">
              <a:latin typeface="+mj-ea"/>
              <a:ea typeface="+mj-ea"/>
            </a:rPr>
            <a:t>點</a:t>
          </a:r>
          <a:r>
            <a:rPr lang="en-US" altLang="en-US" sz="2000" b="1" kern="1200" dirty="0" smtClean="0">
              <a:latin typeface="+mj-ea"/>
              <a:ea typeface="+mj-ea"/>
            </a:rPr>
            <a:t>(</a:t>
          </a:r>
          <a:r>
            <a:rPr lang="zh-TW" altLang="en-US" sz="2000" b="1" kern="1200" dirty="0" smtClean="0">
              <a:latin typeface="+mj-ea"/>
              <a:ea typeface="+mj-ea"/>
            </a:rPr>
            <a:t>含</a:t>
          </a:r>
          <a:r>
            <a:rPr lang="en-US" altLang="en-US" sz="2000" b="1" kern="1200" dirty="0" smtClean="0">
              <a:latin typeface="+mj-ea"/>
              <a:ea typeface="+mj-ea"/>
            </a:rPr>
            <a:t>)</a:t>
          </a:r>
          <a:r>
            <a:rPr lang="zh-TW" altLang="en-US" sz="2000" b="1" kern="1200" dirty="0" smtClean="0">
              <a:latin typeface="+mj-ea"/>
              <a:ea typeface="+mj-ea"/>
            </a:rPr>
            <a:t>以上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4469864" y="1402724"/>
        <a:ext cx="2777077" cy="509924"/>
      </dsp:txXfrm>
    </dsp:sp>
    <dsp:sp modelId="{B0D0B882-F91F-4002-87C4-FF8D4BB0D0DA}">
      <dsp:nvSpPr>
        <dsp:cNvPr id="0" name=""/>
        <dsp:cNvSpPr/>
      </dsp:nvSpPr>
      <dsp:spPr>
        <a:xfrm>
          <a:off x="4126870" y="1122660"/>
          <a:ext cx="327130" cy="12952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298"/>
              </a:lnTo>
              <a:lnTo>
                <a:pt x="327130" y="129529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CABD3-9B87-4748-979A-1C2956D086BB}">
      <dsp:nvSpPr>
        <dsp:cNvPr id="0" name=""/>
        <dsp:cNvSpPr/>
      </dsp:nvSpPr>
      <dsp:spPr>
        <a:xfrm>
          <a:off x="4454000" y="2192713"/>
          <a:ext cx="2808805" cy="450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創作發表</a:t>
          </a:r>
          <a:r>
            <a:rPr lang="en-US" altLang="en-US" sz="2000" b="1" kern="1200" dirty="0" smtClean="0">
              <a:latin typeface="+mj-ea"/>
              <a:ea typeface="+mj-ea"/>
            </a:rPr>
            <a:t>2</a:t>
          </a:r>
          <a:r>
            <a:rPr lang="zh-TW" altLang="en-US" sz="2000" b="1" kern="1200" dirty="0" smtClean="0">
              <a:latin typeface="+mj-ea"/>
              <a:ea typeface="+mj-ea"/>
            </a:rPr>
            <a:t>點</a:t>
          </a:r>
          <a:r>
            <a:rPr lang="en-US" altLang="en-US" sz="2000" b="1" kern="1200" dirty="0" smtClean="0">
              <a:latin typeface="+mj-ea"/>
              <a:ea typeface="+mj-ea"/>
            </a:rPr>
            <a:t>(</a:t>
          </a:r>
          <a:r>
            <a:rPr lang="zh-TW" altLang="en-US" sz="2000" b="1" kern="1200" dirty="0" smtClean="0">
              <a:latin typeface="+mj-ea"/>
              <a:ea typeface="+mj-ea"/>
            </a:rPr>
            <a:t>含</a:t>
          </a:r>
          <a:r>
            <a:rPr lang="en-US" altLang="en-US" sz="2000" b="1" kern="1200" dirty="0" smtClean="0">
              <a:latin typeface="+mj-ea"/>
              <a:ea typeface="+mj-ea"/>
            </a:rPr>
            <a:t>)</a:t>
          </a:r>
          <a:r>
            <a:rPr lang="zh-TW" altLang="en-US" sz="2000" b="1" kern="1200" dirty="0" smtClean="0">
              <a:latin typeface="+mj-ea"/>
              <a:ea typeface="+mj-ea"/>
            </a:rPr>
            <a:t>以上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4467194" y="2205907"/>
        <a:ext cx="2782417" cy="424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00122-9945-4571-B4A4-57E011805368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06CC0-1957-4108-94AC-CEAB97A322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559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C31BF2F-C63A-4CEA-973C-686647C62116}" type="datetimeFigureOut">
              <a:rPr lang="zh-TW" altLang="en-US" smtClean="0"/>
              <a:t>2012/6/28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1666CD2-A1A0-4DF2-BD0F-36C005432C8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imd.ntut.edu.tw/files/13-1061-14274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互動所新生座談會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互動媒體設計研計所</a:t>
            </a:r>
            <a:endParaRPr lang="en-US" altLang="zh-TW" dirty="0"/>
          </a:p>
          <a:p>
            <a:r>
              <a:rPr lang="zh-TW" altLang="en-US" dirty="0" smtClean="0"/>
              <a:t>報告人</a:t>
            </a:r>
            <a:r>
              <a:rPr lang="zh-TW" altLang="en-US" dirty="0"/>
              <a:t>：</a:t>
            </a:r>
            <a:r>
              <a:rPr lang="zh-TW" altLang="en-US" dirty="0" smtClean="0"/>
              <a:t>李來春</a:t>
            </a:r>
            <a:endParaRPr lang="en-US" altLang="zh-TW" dirty="0" smtClean="0"/>
          </a:p>
          <a:p>
            <a:r>
              <a:rPr lang="en-US" altLang="zh-TW" dirty="0" smtClean="0"/>
              <a:t>101/6/28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8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zh-TW" altLang="en-US" dirty="0"/>
              <a:t>數位媒體設計</a:t>
            </a:r>
            <a:r>
              <a:rPr lang="zh-TW" altLang="en-US" dirty="0" smtClean="0"/>
              <a:t>類</a:t>
            </a:r>
            <a:endParaRPr lang="en-US" altLang="zh-TW" dirty="0" smtClean="0"/>
          </a:p>
          <a:p>
            <a:pPr marL="109728" indent="0">
              <a:spcBef>
                <a:spcPct val="0"/>
              </a:spcBef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/>
              <a:t>互動式電子書</a:t>
            </a:r>
            <a:r>
              <a:rPr lang="en-US" altLang="zh-TW" dirty="0" smtClean="0"/>
              <a:t>)-</a:t>
            </a:r>
          </a:p>
          <a:p>
            <a:pPr marL="109728" indent="0">
              <a:spcBef>
                <a:spcPct val="0"/>
              </a:spcBef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銅獎</a:t>
            </a:r>
            <a:r>
              <a:rPr lang="zh-TW" altLang="en-US" dirty="0"/>
              <a:t>作品 </a:t>
            </a:r>
            <a:r>
              <a:rPr lang="en-US" altLang="zh-TW" dirty="0" smtClean="0"/>
              <a:t>(</a:t>
            </a:r>
            <a:r>
              <a:rPr lang="zh-TW" altLang="en-US" dirty="0" smtClean="0"/>
              <a:t>銘傳大學</a:t>
            </a:r>
            <a:endParaRPr lang="en-US" altLang="zh-TW" dirty="0" smtClean="0"/>
          </a:p>
          <a:p>
            <a:pPr marL="109728" indent="0">
              <a:spcBef>
                <a:spcPct val="0"/>
              </a:spcBef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—Amber)</a:t>
            </a:r>
            <a:endParaRPr lang="en-US" altLang="zh-TW" dirty="0"/>
          </a:p>
          <a:p>
            <a:pPr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/>
              <a:t>2012 YODEX</a:t>
            </a:r>
            <a:r>
              <a:rPr lang="zh-TW" altLang="en-US" sz="4000" dirty="0"/>
              <a:t>得獎作品</a:t>
            </a:r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24744"/>
            <a:ext cx="4838700" cy="56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數位媒體設計</a:t>
            </a:r>
            <a:r>
              <a:rPr lang="zh-TW" altLang="en-US" dirty="0" smtClean="0"/>
              <a:t>類</a:t>
            </a:r>
            <a:r>
              <a:rPr lang="en-US" altLang="zh-TW" dirty="0" smtClean="0"/>
              <a:t>(</a:t>
            </a:r>
            <a:r>
              <a:rPr lang="zh-TW" altLang="en-US" dirty="0" smtClean="0"/>
              <a:t>互動</a:t>
            </a:r>
            <a:r>
              <a:rPr lang="en-US" altLang="zh-TW" dirty="0" smtClean="0"/>
              <a:t>)-</a:t>
            </a:r>
            <a:r>
              <a:rPr lang="zh-TW" altLang="en-US" dirty="0" smtClean="0"/>
              <a:t>大東山珠寶希望獎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/>
              <a:t>2012 YODEX</a:t>
            </a:r>
            <a:r>
              <a:rPr lang="zh-TW" altLang="en-US" sz="4000" dirty="0"/>
              <a:t>得獎作品</a:t>
            </a:r>
          </a:p>
        </p:txBody>
      </p:sp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88716"/>
            <a:ext cx="3717275" cy="2664296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67" y="3434923"/>
            <a:ext cx="4323438" cy="28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與資工系組</a:t>
            </a:r>
            <a:r>
              <a:rPr lang="zh-TW" altLang="en-US" dirty="0" smtClean="0"/>
              <a:t>隊參加台灣區競賽，以及國外競賽。</a:t>
            </a:r>
            <a:endParaRPr lang="en-US" altLang="zh-TW" dirty="0" smtClean="0"/>
          </a:p>
          <a:p>
            <a:r>
              <a:rPr lang="zh-TW" altLang="en-US" dirty="0"/>
              <a:t>資工</a:t>
            </a:r>
            <a:r>
              <a:rPr lang="zh-TW" altLang="en-US" dirty="0" smtClean="0"/>
              <a:t>系會以大四生與碩士生為合作對象。</a:t>
            </a:r>
            <a:endParaRPr lang="en-US" altLang="zh-TW" dirty="0" smtClean="0"/>
          </a:p>
          <a:p>
            <a:r>
              <a:rPr lang="zh-TW" altLang="en-US" dirty="0" smtClean="0"/>
              <a:t>以微軟</a:t>
            </a:r>
            <a:r>
              <a:rPr lang="en-US" altLang="zh-TW" dirty="0" smtClean="0"/>
              <a:t>Windows Phone</a:t>
            </a:r>
            <a:r>
              <a:rPr lang="zh-TW" altLang="en-US" dirty="0" smtClean="0"/>
              <a:t>為主的手機遊戲設計組，主題：「</a:t>
            </a:r>
            <a:r>
              <a:rPr lang="zh-TW" altLang="en-US" b="1" dirty="0"/>
              <a:t>以科技解決世界上最艱難的</a:t>
            </a:r>
            <a:r>
              <a:rPr lang="zh-TW" altLang="en-US" b="1" dirty="0" smtClean="0"/>
              <a:t>問題</a:t>
            </a:r>
            <a:r>
              <a:rPr lang="zh-TW" altLang="en-US" dirty="0"/>
              <a:t>」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參加</a:t>
            </a:r>
            <a:r>
              <a:rPr lang="en-US" altLang="zh-TW" sz="4000" dirty="0" smtClean="0"/>
              <a:t>2013</a:t>
            </a:r>
            <a:r>
              <a:rPr lang="zh-TW" altLang="en-US" sz="4000" dirty="0" smtClean="0"/>
              <a:t>微軟</a:t>
            </a:r>
            <a:r>
              <a:rPr lang="en-US" altLang="zh-TW" sz="4000" dirty="0" smtClean="0"/>
              <a:t>Imagine Cup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1811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0000"/>
                </a:solidFill>
                <a:latin typeface="微軟正黑體" charset="0"/>
                <a:cs typeface="微軟正黑體" charset="0"/>
              </a:rPr>
              <a:t>學生</a:t>
            </a:r>
            <a:r>
              <a:rPr lang="zh-TW" altLang="en-US" sz="4000" dirty="0" smtClean="0">
                <a:solidFill>
                  <a:srgbClr val="000000"/>
                </a:solidFill>
                <a:latin typeface="微軟正黑體" charset="0"/>
                <a:cs typeface="微軟正黑體" charset="0"/>
              </a:rPr>
              <a:t>作品</a:t>
            </a:r>
            <a:endParaRPr lang="zh-TW" altLang="en-US" sz="4000" dirty="0"/>
          </a:p>
        </p:txBody>
      </p:sp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865188" y="1616268"/>
            <a:ext cx="20441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2000" b="1" dirty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互動漢字展 字</a:t>
            </a:r>
            <a:r>
              <a:rPr kumimoji="0" lang="zh-TW" altLang="en-US" sz="2000" b="1" dirty="0" smtClean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摸</a:t>
            </a:r>
            <a:endParaRPr kumimoji="0" lang="zh-TW" altLang="en-US" sz="2000" dirty="0">
              <a:solidFill>
                <a:prstClr val="black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pic>
        <p:nvPicPr>
          <p:cNvPr id="5" name="Picture 3" descr="F:\研究所照片\字摸展 作品照片\北科大_軍爭之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058989"/>
            <a:ext cx="363378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F:\研究所照片\字摸展 作品照片\北科大_意釣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058989"/>
            <a:ext cx="36337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F:\研究所照片\字摸展 作品照片\北科大_隨行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2" y="4583115"/>
            <a:ext cx="793021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F:\研究所照片\字摸展 作品照片\北科大_上上籤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4583114"/>
            <a:ext cx="1643062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F:\研究所照片\字摸展 作品照片\北科大_上上籤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4559301"/>
            <a:ext cx="16684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F:\研究所照片\字摸展 作品照片\北科大_軍爭之璽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4559301"/>
            <a:ext cx="7239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F:\研究所照片\字摸展 作品照片\DSC_986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567239"/>
            <a:ext cx="1571625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F:\研究所照片\字摸展 作品照片\DSC_986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567239"/>
            <a:ext cx="71437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5"/>
          <p:cNvSpPr txBox="1">
            <a:spLocks noChangeArrowheads="1"/>
          </p:cNvSpPr>
          <p:nvPr/>
        </p:nvSpPr>
        <p:spPr bwMode="auto">
          <a:xfrm>
            <a:off x="5510213" y="5895043"/>
            <a:ext cx="2857500" cy="307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展期：</a:t>
            </a:r>
            <a:r>
              <a:rPr kumimoji="0" lang="en-US" altLang="zh-TW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2009/12/25</a:t>
            </a:r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 － </a:t>
            </a:r>
            <a:r>
              <a:rPr kumimoji="0" lang="en-US" altLang="zh-TW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2010/1/24</a:t>
            </a:r>
            <a:endParaRPr kumimoji="0" lang="zh-TW" altLang="en-US" sz="1400" dirty="0">
              <a:solidFill>
                <a:prstClr val="white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14" name="文字方塊 16"/>
          <p:cNvSpPr txBox="1">
            <a:spLocks noChangeArrowheads="1"/>
          </p:cNvSpPr>
          <p:nvPr/>
        </p:nvSpPr>
        <p:spPr bwMode="auto">
          <a:xfrm>
            <a:off x="5788026" y="6264930"/>
            <a:ext cx="2579687" cy="307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地點：</a:t>
            </a:r>
            <a:r>
              <a:rPr kumimoji="0" lang="en-US" altLang="zh-TW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DAC</a:t>
            </a:r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 台北數位藝術中心</a:t>
            </a:r>
          </a:p>
        </p:txBody>
      </p:sp>
    </p:spTree>
    <p:extLst>
      <p:ext uri="{BB962C8B-B14F-4D97-AF65-F5344CB8AC3E}">
        <p14:creationId xmlns:p14="http://schemas.microsoft.com/office/powerpoint/2010/main" val="30187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prstClr val="black"/>
                </a:solidFill>
                <a:latin typeface="微軟正黑體"/>
                <a:cs typeface="Heiti TC Light"/>
              </a:rPr>
              <a:t>學生</a:t>
            </a:r>
            <a:r>
              <a:rPr lang="zh-TW" altLang="en-US" sz="4000" dirty="0" smtClean="0">
                <a:solidFill>
                  <a:prstClr val="black"/>
                </a:solidFill>
                <a:latin typeface="微軟正黑體"/>
                <a:cs typeface="Heiti TC Light"/>
              </a:rPr>
              <a:t>作品</a:t>
            </a:r>
            <a:endParaRPr lang="zh-TW" altLang="en-US" sz="4000" dirty="0"/>
          </a:p>
        </p:txBody>
      </p:sp>
      <p:grpSp>
        <p:nvGrpSpPr>
          <p:cNvPr id="5" name="Group 5"/>
          <p:cNvGrpSpPr/>
          <p:nvPr/>
        </p:nvGrpSpPr>
        <p:grpSpPr>
          <a:xfrm>
            <a:off x="547724" y="1482635"/>
            <a:ext cx="7953094" cy="4137817"/>
            <a:chOff x="487363" y="1201738"/>
            <a:chExt cx="8445780" cy="4394151"/>
          </a:xfrm>
        </p:grpSpPr>
        <p:pic>
          <p:nvPicPr>
            <p:cNvPr id="6" name="Picture 2" descr="C:\Documents and Settings\Huanghuang\桌面\晏如\光碟製作\學生展覽\新一代\DSC_480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706" y="3584526"/>
              <a:ext cx="2992437" cy="201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 descr="C:\Users\Chen Shiuan-De\Pictures\尚未歸類\JPEG\JPEG\DSC_5079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63" y="1666826"/>
              <a:ext cx="2655887" cy="1945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 descr="C:\Users\Chen Shiuan-De\Pictures\尚未歸類\JPEG\JPEG\DSC_526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50" y="1666825"/>
              <a:ext cx="2858181" cy="191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7" descr="C:\Users\Chen Shiuan-De\Pictures\尚未歸類\JPEG\JPEG\DSC_5227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63" y="3612268"/>
              <a:ext cx="2956811" cy="1983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8" descr="C:\Users\Chen Shiuan-De\Pictures\尚未歸類\JPEG\JPEG\DSC_506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864" y="3584525"/>
              <a:ext cx="2998162" cy="201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 descr="C:\Documents and Settings\Huanghuang\桌面\晏如\光碟製作\學生展覽\新一代\_DSC001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7917" y="1666825"/>
              <a:ext cx="2931771" cy="1945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487363" y="1201738"/>
              <a:ext cx="5895636" cy="42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9pPr>
            </a:lstStyle>
            <a:p>
              <a:pPr eaLnBrk="1" hangingPunct="1"/>
              <a:r>
                <a:rPr lang="en-US" altLang="zh-TW" sz="2000" b="1" dirty="0" smtClean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2010/05 </a:t>
              </a:r>
              <a:r>
                <a:rPr lang="zh-TW" altLang="en-US" sz="2000" b="1" dirty="0" smtClean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 </a:t>
              </a:r>
              <a:r>
                <a:rPr lang="en-US" altLang="zh-TW" sz="2000" b="1" dirty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YODEX</a:t>
              </a:r>
              <a:r>
                <a:rPr lang="zh-TW" altLang="en-US" sz="2000" dirty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 </a:t>
              </a:r>
              <a:r>
                <a:rPr lang="zh-TW" altLang="en-US" sz="2000" b="1" dirty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新一代學生作品現場</a:t>
              </a:r>
              <a:r>
                <a:rPr lang="zh-TW" altLang="en-US" sz="2000" b="1" dirty="0" smtClean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展出</a:t>
              </a:r>
              <a:r>
                <a:rPr lang="zh-TW" altLang="en-US" sz="2000" b="1" dirty="0">
                  <a:solidFill>
                    <a:prstClr val="black"/>
                  </a:solidFill>
                  <a:ea typeface="微軟正黑體" charset="0"/>
                  <a:cs typeface="微軟正黑體" charset="0"/>
                </a:rPr>
                <a:t>集錦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697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prstClr val="black"/>
                </a:solidFill>
                <a:latin typeface="微軟正黑體"/>
                <a:cs typeface="Heiti TC Light"/>
              </a:rPr>
              <a:t>學生</a:t>
            </a:r>
            <a:r>
              <a:rPr lang="zh-TW" altLang="en-US" sz="4000" dirty="0" smtClean="0">
                <a:solidFill>
                  <a:prstClr val="black"/>
                </a:solidFill>
                <a:latin typeface="微軟正黑體"/>
                <a:cs typeface="Heiti TC Light"/>
              </a:rPr>
              <a:t>作品</a:t>
            </a:r>
            <a:endParaRPr lang="zh-TW" altLang="en-US" sz="4000" dirty="0"/>
          </a:p>
        </p:txBody>
      </p:sp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816253" y="1646897"/>
            <a:ext cx="4791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en-US" altLang="zh-TW" sz="2000" dirty="0">
                <a:solidFill>
                  <a:prstClr val="black"/>
                </a:solidFill>
                <a:ea typeface="微軟正黑體" charset="0"/>
                <a:cs typeface="Arial" charset="0"/>
              </a:rPr>
              <a:t>2011</a:t>
            </a:r>
            <a:r>
              <a:rPr kumimoji="0" lang="zh-TW" altLang="en-US" sz="2000" dirty="0">
                <a:solidFill>
                  <a:prstClr val="black"/>
                </a:solidFill>
                <a:latin typeface="微軟正黑體" charset="0"/>
                <a:ea typeface="微軟正黑體" charset="0"/>
                <a:cs typeface="Arial" charset="0"/>
              </a:rPr>
              <a:t> </a:t>
            </a:r>
            <a:r>
              <a:rPr kumimoji="0" lang="zh-TW" altLang="en-US" sz="2000" b="1" dirty="0">
                <a:solidFill>
                  <a:prstClr val="black"/>
                </a:solidFill>
                <a:latin typeface="微軟正黑體" charset="0"/>
                <a:ea typeface="微軟正黑體" charset="0"/>
                <a:cs typeface="Arial" charset="0"/>
              </a:rPr>
              <a:t>字生字滅  漢字互動設計三校聯展</a:t>
            </a:r>
          </a:p>
        </p:txBody>
      </p:sp>
      <p:pic>
        <p:nvPicPr>
          <p:cNvPr id="5" name="圖片 10" descr="P1040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674" y="2924944"/>
            <a:ext cx="2311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8" descr="IMG_28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1" r="19931" b="3906"/>
          <a:stretch>
            <a:fillRect/>
          </a:stretch>
        </p:blipFill>
        <p:spPr bwMode="auto">
          <a:xfrm>
            <a:off x="817421" y="2924944"/>
            <a:ext cx="2592387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9" descr="IMG_33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2873500"/>
            <a:ext cx="2232025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763865" y="2137532"/>
            <a:ext cx="24479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4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展覽作品：築城</a:t>
            </a:r>
            <a:r>
              <a:rPr lang="en-US" altLang="zh-TW" sz="14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  </a:t>
            </a:r>
          </a:p>
          <a:p>
            <a:pPr eaLnBrk="1" hangingPunct="1"/>
            <a:r>
              <a:rPr lang="zh-TW" altLang="en-US" sz="1200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以文化建構</a:t>
            </a:r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城市的概念，強調日生日落</a:t>
            </a:r>
            <a:r>
              <a:rPr lang="zh-TW" altLang="en-US" sz="1200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，字生字滅</a:t>
            </a:r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。</a:t>
            </a:r>
          </a:p>
          <a:p>
            <a:pPr eaLnBrk="1" hangingPunct="1"/>
            <a:endParaRPr lang="zh-TW" altLang="en-US" sz="1400" dirty="0">
              <a:solidFill>
                <a:srgbClr val="000000"/>
              </a:solidFill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3616411" y="2137532"/>
            <a:ext cx="24479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4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</a:t>
            </a:r>
            <a:r>
              <a:rPr lang="zh-TW" altLang="en-US" sz="14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陵兵陣</a:t>
            </a:r>
            <a:endParaRPr lang="zh-TW" altLang="en-US" sz="1400" b="1" dirty="0">
              <a:solidFill>
                <a:srgbClr val="000000"/>
              </a:solidFill>
              <a:ea typeface="微軟正黑體" charset="0"/>
              <a:cs typeface="微軟正黑體" charset="0"/>
            </a:endParaRPr>
          </a:p>
          <a:p>
            <a:pPr eaLnBrk="1" hangingPunct="1"/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用兵馬俑的文化意象，帶領民眾體驗古代軍事文化。</a:t>
            </a:r>
          </a:p>
        </p:txBody>
      </p:sp>
      <p:sp>
        <p:nvSpPr>
          <p:cNvPr id="10" name="文字方塊 9"/>
          <p:cNvSpPr txBox="1">
            <a:spLocks noChangeArrowheads="1"/>
          </p:cNvSpPr>
          <p:nvPr/>
        </p:nvSpPr>
        <p:spPr bwMode="auto">
          <a:xfrm>
            <a:off x="6210267" y="2137532"/>
            <a:ext cx="24479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4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</a:t>
            </a:r>
            <a:r>
              <a:rPr lang="zh-TW" altLang="en-US" sz="14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字衍</a:t>
            </a:r>
            <a:endParaRPr lang="zh-TW" altLang="en-US" sz="1400" dirty="0">
              <a:solidFill>
                <a:srgbClr val="000000"/>
              </a:solidFill>
              <a:ea typeface="微軟正黑體" charset="0"/>
              <a:cs typeface="微軟正黑體" charset="0"/>
            </a:endParaRPr>
          </a:p>
          <a:p>
            <a:pPr eaLnBrk="1" hangingPunct="1"/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以種字的概念，呈現字生字滅，運用</a:t>
            </a:r>
            <a:r>
              <a:rPr lang="zh-TW" altLang="en-US" sz="1200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樹木代表</a:t>
            </a:r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漢字生生</a:t>
            </a:r>
            <a:r>
              <a:rPr lang="zh-TW" altLang="en-US" sz="1200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不息的念</a:t>
            </a:r>
            <a:r>
              <a:rPr lang="zh-TW" altLang="en-US" sz="1200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266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prstClr val="black"/>
                </a:solidFill>
                <a:latin typeface="微軟正黑體"/>
                <a:cs typeface="Heiti TC Light"/>
              </a:rPr>
              <a:t>學生</a:t>
            </a:r>
            <a:r>
              <a:rPr lang="zh-TW" altLang="en-US" sz="4000" dirty="0" smtClean="0">
                <a:solidFill>
                  <a:prstClr val="black"/>
                </a:solidFill>
                <a:latin typeface="微軟正黑體"/>
                <a:cs typeface="Heiti TC Light"/>
              </a:rPr>
              <a:t>作品</a:t>
            </a:r>
            <a:endParaRPr lang="zh-TW" altLang="en-US" sz="4000" dirty="0"/>
          </a:p>
        </p:txBody>
      </p:sp>
      <p:pic>
        <p:nvPicPr>
          <p:cNvPr id="4" name="圖片 6" descr="IMG_06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830" y="4323421"/>
            <a:ext cx="2005012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 descr="IMG_106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30" y="2264434"/>
            <a:ext cx="187166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8" descr="IMG_893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391" y="2260325"/>
            <a:ext cx="1870591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內容版面配置區 4" descr="IMG_924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31367" y="2245384"/>
            <a:ext cx="2162175" cy="1439863"/>
          </a:xfrm>
          <a:prstGeom prst="rect">
            <a:avLst/>
          </a:prstGeom>
        </p:spPr>
      </p:pic>
      <p:pic>
        <p:nvPicPr>
          <p:cNvPr id="8" name="圖片 9" descr="IMG_110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41" y="4323422"/>
            <a:ext cx="2003937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473730" y="1650265"/>
            <a:ext cx="4791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en-US" altLang="zh-TW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2011/05 </a:t>
            </a:r>
            <a:r>
              <a:rPr lang="zh-TW" altLang="en-US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YODEX</a:t>
            </a:r>
            <a:r>
              <a:rPr lang="zh-TW" altLang="en-US" sz="20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 新一代學生作品展特色</a:t>
            </a:r>
            <a:endParaRPr kumimoji="0" lang="zh-TW" altLang="en-US" sz="2000" b="1" dirty="0">
              <a:solidFill>
                <a:srgbClr val="000000"/>
              </a:solidFill>
              <a:latin typeface="微軟正黑體" charset="0"/>
              <a:ea typeface="微軟正黑體" charset="0"/>
              <a:cs typeface="Arial" charset="0"/>
            </a:endParaRPr>
          </a:p>
        </p:txBody>
      </p:sp>
      <p:sp>
        <p:nvSpPr>
          <p:cNvPr id="10" name="文字方塊 11"/>
          <p:cNvSpPr txBox="1">
            <a:spLocks noChangeArrowheads="1"/>
          </p:cNvSpPr>
          <p:nvPr/>
        </p:nvSpPr>
        <p:spPr bwMode="auto">
          <a:xfrm>
            <a:off x="1192867" y="3663675"/>
            <a:ext cx="2305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展覽作品：注視計劃</a:t>
            </a:r>
            <a:endParaRPr lang="zh-TW" altLang="en-US" sz="1600" dirty="0">
              <a:solidFill>
                <a:srgbClr val="000000"/>
              </a:solidFill>
            </a:endParaRPr>
          </a:p>
        </p:txBody>
      </p:sp>
      <p:sp>
        <p:nvSpPr>
          <p:cNvPr id="11" name="文字方塊 11"/>
          <p:cNvSpPr txBox="1">
            <a:spLocks noChangeArrowheads="1"/>
          </p:cNvSpPr>
          <p:nvPr/>
        </p:nvSpPr>
        <p:spPr bwMode="auto">
          <a:xfrm>
            <a:off x="905530" y="5804377"/>
            <a:ext cx="3024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</a:t>
            </a:r>
            <a:r>
              <a:rPr lang="en-US" altLang="zh-TW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Mirror Neurons</a:t>
            </a:r>
            <a:endParaRPr lang="zh-TW" altLang="en-US" sz="1600" dirty="0">
              <a:solidFill>
                <a:srgbClr val="000000"/>
              </a:solidFill>
            </a:endParaRPr>
          </a:p>
        </p:txBody>
      </p:sp>
      <p:pic>
        <p:nvPicPr>
          <p:cNvPr id="12" name="內容版面配置區 4" descr="IMG_9247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687" y="2245384"/>
            <a:ext cx="21621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3"/>
          <p:cNvSpPr txBox="1">
            <a:spLocks noChangeArrowheads="1"/>
          </p:cNvSpPr>
          <p:nvPr/>
        </p:nvSpPr>
        <p:spPr bwMode="auto">
          <a:xfrm>
            <a:off x="5585480" y="3663675"/>
            <a:ext cx="20875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600" b="1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展覽作品：互動牆</a:t>
            </a:r>
            <a:endParaRPr lang="zh-TW" altLang="en-US" sz="1600">
              <a:solidFill>
                <a:srgbClr val="000000"/>
              </a:solidFill>
            </a:endParaRPr>
          </a:p>
        </p:txBody>
      </p:sp>
      <p:sp>
        <p:nvSpPr>
          <p:cNvPr id="14" name="文字方塊 11"/>
          <p:cNvSpPr txBox="1">
            <a:spLocks noChangeArrowheads="1"/>
          </p:cNvSpPr>
          <p:nvPr/>
        </p:nvSpPr>
        <p:spPr bwMode="auto">
          <a:xfrm>
            <a:off x="5585480" y="5804377"/>
            <a:ext cx="2447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altLang="en-US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</a:t>
            </a:r>
            <a:r>
              <a:rPr lang="zh-TW" altLang="en-US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：</a:t>
            </a:r>
            <a:r>
              <a:rPr lang="en-US" altLang="zh-TW" sz="1600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G</a:t>
            </a:r>
            <a:r>
              <a:rPr lang="en-US" altLang="zh-TW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roup</a:t>
            </a:r>
            <a:endParaRPr lang="zh-TW" altLang="en-US" sz="1600" dirty="0">
              <a:solidFill>
                <a:srgbClr val="000000"/>
              </a:solidFill>
            </a:endParaRPr>
          </a:p>
        </p:txBody>
      </p:sp>
      <p:pic>
        <p:nvPicPr>
          <p:cNvPr id="15" name="圖片 6" descr="IMG_061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05" y="4323421"/>
            <a:ext cx="2003425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圖片 9" descr="IMG_1109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55" y="4323421"/>
            <a:ext cx="201612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60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  <a:cs typeface="Heiti TC Light"/>
              </a:rPr>
              <a:t>學生</a:t>
            </a:r>
            <a:r>
              <a:rPr lang="zh-TW" altLang="en-US" sz="4000" dirty="0" smtClean="0">
                <a:latin typeface="+mj-ea"/>
                <a:cs typeface="Heiti TC Light"/>
              </a:rPr>
              <a:t>作品</a:t>
            </a:r>
            <a:endParaRPr lang="zh-TW" altLang="en-US" sz="4000" dirty="0"/>
          </a:p>
        </p:txBody>
      </p:sp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473730" y="1650265"/>
            <a:ext cx="4791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en-US" altLang="zh-TW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2011/10</a:t>
            </a:r>
            <a:r>
              <a:rPr lang="zh-TW" altLang="en-US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  </a:t>
            </a:r>
            <a:r>
              <a:rPr lang="en-US" altLang="zh-TW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YDW</a:t>
            </a:r>
            <a:r>
              <a:rPr lang="zh-TW" altLang="en-US" sz="20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 新世代交叉設計營</a:t>
            </a:r>
            <a:endParaRPr kumimoji="0" lang="zh-TW" sz="2000" b="1" dirty="0">
              <a:solidFill>
                <a:srgbClr val="000000"/>
              </a:solidFill>
              <a:latin typeface="微軟正黑體" charset="0"/>
              <a:ea typeface="微軟正黑體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16292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11"/>
          <p:cNvSpPr txBox="1">
            <a:spLocks noChangeArrowheads="1"/>
          </p:cNvSpPr>
          <p:nvPr/>
        </p:nvSpPr>
        <p:spPr bwMode="auto">
          <a:xfrm>
            <a:off x="473730" y="5680900"/>
            <a:ext cx="3024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</a:t>
            </a:r>
            <a:r>
              <a:rPr lang="zh-TW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：</a:t>
            </a:r>
            <a:r>
              <a:rPr lang="zh-TW" altLang="en-US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反璞歸真</a:t>
            </a:r>
            <a:endParaRPr lang="zh-TW" altLang="en-US" sz="1600" dirty="0">
              <a:solidFill>
                <a:srgbClr val="000000"/>
              </a:solidFill>
            </a:endParaRPr>
          </a:p>
        </p:txBody>
      </p:sp>
      <p:sp>
        <p:nvSpPr>
          <p:cNvPr id="7" name="文字方塊 11"/>
          <p:cNvSpPr txBox="1">
            <a:spLocks noChangeArrowheads="1"/>
          </p:cNvSpPr>
          <p:nvPr/>
        </p:nvSpPr>
        <p:spPr bwMode="auto">
          <a:xfrm>
            <a:off x="6372547" y="5677160"/>
            <a:ext cx="2447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</a:t>
            </a:r>
            <a:r>
              <a:rPr lang="zh-TW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：</a:t>
            </a:r>
            <a:r>
              <a:rPr lang="zh-TW" altLang="en-US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參雨</a:t>
            </a:r>
            <a:endParaRPr lang="zh-TW" altLang="en-US" sz="1600" b="1" dirty="0">
              <a:solidFill>
                <a:srgbClr val="000000"/>
              </a:solidFill>
            </a:endParaRPr>
          </a:p>
        </p:txBody>
      </p:sp>
      <p:sp>
        <p:nvSpPr>
          <p:cNvPr id="8" name="文字方塊 11"/>
          <p:cNvSpPr txBox="1">
            <a:spLocks noChangeArrowheads="1"/>
          </p:cNvSpPr>
          <p:nvPr/>
        </p:nvSpPr>
        <p:spPr bwMode="auto">
          <a:xfrm>
            <a:off x="3414700" y="5680644"/>
            <a:ext cx="3024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lang="zh-TW" sz="1600" b="1" dirty="0">
                <a:solidFill>
                  <a:srgbClr val="000000"/>
                </a:solidFill>
                <a:ea typeface="微軟正黑體" charset="0"/>
                <a:cs typeface="微軟正黑體" charset="0"/>
              </a:rPr>
              <a:t>展覽作品</a:t>
            </a:r>
            <a:r>
              <a:rPr lang="zh-TW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：</a:t>
            </a:r>
            <a:r>
              <a:rPr lang="zh-TW" altLang="en-US" sz="1600" b="1" dirty="0" smtClean="0">
                <a:solidFill>
                  <a:srgbClr val="000000"/>
                </a:solidFill>
                <a:ea typeface="微軟正黑體" charset="0"/>
                <a:cs typeface="微軟正黑體" charset="0"/>
              </a:rPr>
              <a:t>陣令</a:t>
            </a:r>
            <a:endParaRPr lang="zh-TW" alt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4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0000"/>
                </a:solidFill>
                <a:latin typeface="微軟正黑體" charset="0"/>
                <a:ea typeface="微軟正黑體" charset="0"/>
                <a:cs typeface="微軟正黑體" charset="0"/>
              </a:rPr>
              <a:t>研究計畫</a:t>
            </a:r>
            <a:r>
              <a:rPr lang="zh-TW" altLang="en-US" sz="4000" dirty="0" smtClean="0">
                <a:solidFill>
                  <a:srgbClr val="000000"/>
                </a:solidFill>
                <a:latin typeface="微軟正黑體" charset="0"/>
                <a:ea typeface="微軟正黑體" charset="0"/>
                <a:cs typeface="微軟正黑體" charset="0"/>
              </a:rPr>
              <a:t>舉隅一</a:t>
            </a:r>
            <a:endParaRPr lang="zh-TW" altLang="en-US" sz="4000" dirty="0"/>
          </a:p>
        </p:txBody>
      </p:sp>
      <p:grpSp>
        <p:nvGrpSpPr>
          <p:cNvPr id="4" name="Group 4"/>
          <p:cNvGrpSpPr/>
          <p:nvPr/>
        </p:nvGrpSpPr>
        <p:grpSpPr>
          <a:xfrm>
            <a:off x="1525137" y="1257193"/>
            <a:ext cx="5999191" cy="5111333"/>
            <a:chOff x="1217426" y="1190625"/>
            <a:chExt cx="6450199" cy="5595067"/>
          </a:xfrm>
        </p:grpSpPr>
        <p:pic>
          <p:nvPicPr>
            <p:cNvPr id="5" name="圖片 4" descr="gallery_33_3880863_1097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1196975"/>
              <a:ext cx="2663825" cy="206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 descr="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3" y="1190625"/>
              <a:ext cx="3024187" cy="2098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圖片 1" descr="F:\DCIM\102CANON\IMG_7219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3887973"/>
              <a:ext cx="3194050" cy="239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圖片 2" descr="F:\DCIM\102CANON\IMG_724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3" y="3887973"/>
              <a:ext cx="3167062" cy="2379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7"/>
            <p:cNvSpPr>
              <a:spLocks noChangeArrowheads="1"/>
            </p:cNvSpPr>
            <p:nvPr/>
          </p:nvSpPr>
          <p:spPr bwMode="auto">
            <a:xfrm>
              <a:off x="1217426" y="3283761"/>
              <a:ext cx="2646362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從互動桌配對遊戲確認學習是否發生</a:t>
              </a:r>
            </a:p>
          </p:txBody>
        </p:sp>
        <p:sp>
          <p:nvSpPr>
            <p:cNvPr id="10" name="矩形 8"/>
            <p:cNvSpPr>
              <a:spLocks noChangeArrowheads="1"/>
            </p:cNvSpPr>
            <p:nvPr/>
          </p:nvSpPr>
          <p:spPr bwMode="auto">
            <a:xfrm>
              <a:off x="4464050" y="3284538"/>
              <a:ext cx="32035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以擴增實境</a:t>
              </a:r>
              <a:r>
                <a:rPr lang="en-US" altLang="zh-TW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(Augmented Reality)</a:t>
              </a:r>
              <a:r>
                <a:rPr lang="zh-TW" altLang="en-US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技術應用於</a:t>
              </a:r>
            </a:p>
            <a:p>
              <a:r>
                <a:rPr lang="zh-TW" altLang="en-US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幼兒科普教學</a:t>
              </a:r>
              <a:r>
                <a:rPr lang="en-US" altLang="zh-TW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—</a:t>
              </a:r>
              <a:r>
                <a:rPr lang="zh-TW" altLang="en-US" sz="1200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沉浮遊戲</a:t>
              </a:r>
            </a:p>
          </p:txBody>
        </p:sp>
        <p:sp>
          <p:nvSpPr>
            <p:cNvPr id="11" name="矩形 9"/>
            <p:cNvSpPr>
              <a:spLocks noChangeArrowheads="1"/>
            </p:cNvSpPr>
            <p:nvPr/>
          </p:nvSpPr>
          <p:spPr bwMode="auto">
            <a:xfrm>
              <a:off x="1331913" y="6280335"/>
              <a:ext cx="6335712" cy="505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讓幼兒發現熱氣球無法升空的原因，並實際操作</a:t>
              </a:r>
              <a:r>
                <a:rPr lang="en-US" altLang="zh-TW" sz="1200" b="1" dirty="0" err="1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iPad</a:t>
              </a:r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與</a:t>
              </a:r>
              <a:r>
                <a:rPr lang="en-US" altLang="zh-TW" sz="1200" b="1" dirty="0" err="1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Kinect</a:t>
              </a:r>
              <a:r>
                <a:rPr lang="zh-TW" altLang="en-US" sz="1200" b="1" dirty="0" smtClean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的體感遊戲以解決</a:t>
              </a:r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問題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30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0000"/>
                </a:solidFill>
                <a:latin typeface="微軟正黑體" charset="0"/>
                <a:cs typeface="微軟正黑體" charset="0"/>
              </a:rPr>
              <a:t>研究計畫</a:t>
            </a:r>
            <a:r>
              <a:rPr lang="zh-TW" altLang="en-US" sz="4000" dirty="0" smtClean="0">
                <a:solidFill>
                  <a:srgbClr val="000000"/>
                </a:solidFill>
                <a:latin typeface="微軟正黑體" charset="0"/>
                <a:cs typeface="微軟正黑體" charset="0"/>
              </a:rPr>
              <a:t>舉</a:t>
            </a:r>
            <a:r>
              <a:rPr lang="zh-TW" altLang="en-US" sz="4000" dirty="0" smtClean="0">
                <a:solidFill>
                  <a:srgbClr val="000000"/>
                </a:solidFill>
                <a:latin typeface="微軟正黑體" charset="0"/>
                <a:ea typeface="微軟正黑體" charset="0"/>
                <a:cs typeface="微軟正黑體" charset="0"/>
              </a:rPr>
              <a:t>隅二</a:t>
            </a:r>
            <a:endParaRPr lang="zh-TW" altLang="en-US" sz="4000" dirty="0"/>
          </a:p>
        </p:txBody>
      </p:sp>
      <p:grpSp>
        <p:nvGrpSpPr>
          <p:cNvPr id="4" name="Group 3"/>
          <p:cNvGrpSpPr/>
          <p:nvPr/>
        </p:nvGrpSpPr>
        <p:grpSpPr>
          <a:xfrm>
            <a:off x="1860799" y="1646897"/>
            <a:ext cx="5422402" cy="4737121"/>
            <a:chOff x="1547813" y="1368425"/>
            <a:chExt cx="5832475" cy="5095372"/>
          </a:xfrm>
        </p:grpSpPr>
        <p:sp>
          <p:nvSpPr>
            <p:cNvPr id="5" name="矩形 7"/>
            <p:cNvSpPr>
              <a:spLocks noChangeArrowheads="1"/>
            </p:cNvSpPr>
            <p:nvPr/>
          </p:nvSpPr>
          <p:spPr bwMode="auto">
            <a:xfrm>
              <a:off x="3059113" y="3378200"/>
              <a:ext cx="3178103" cy="297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應用情境互動式遊戲於中風復健系統設計</a:t>
              </a:r>
            </a:p>
          </p:txBody>
        </p:sp>
        <p:sp>
          <p:nvSpPr>
            <p:cNvPr id="6" name="矩形 5"/>
            <p:cNvSpPr>
              <a:spLocks noChangeArrowheads="1"/>
            </p:cNvSpPr>
            <p:nvPr/>
          </p:nvSpPr>
          <p:spPr bwMode="auto">
            <a:xfrm>
              <a:off x="1547813" y="6165850"/>
              <a:ext cx="5832475" cy="297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人機介面使用者研究 </a:t>
              </a:r>
              <a:r>
                <a:rPr lang="en-US" altLang="zh-TW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– iPhone</a:t>
              </a:r>
              <a:r>
                <a:rPr lang="zh-TW" altLang="en-US" sz="1200" b="1" dirty="0">
                  <a:solidFill>
                    <a:srgbClr val="000000"/>
                  </a:solidFill>
                  <a:latin typeface="微軟正黑體" charset="0"/>
                  <a:cs typeface="微軟正黑體" charset="0"/>
                </a:rPr>
                <a:t>應用程式介面研究</a:t>
              </a:r>
            </a:p>
          </p:txBody>
        </p:sp>
        <p:pic>
          <p:nvPicPr>
            <p:cNvPr id="7" name="Picture 2" descr="復健機台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250" y="1374775"/>
              <a:ext cx="2952750" cy="2003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 descr="4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368425"/>
              <a:ext cx="2663825" cy="200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照片 00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050" y="3789363"/>
              <a:ext cx="1739900" cy="233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shot000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838" y="3789363"/>
              <a:ext cx="3240087" cy="231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86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  <a:cs typeface="Heiti TC Light"/>
              </a:rPr>
              <a:t>專任</a:t>
            </a:r>
            <a:r>
              <a:rPr lang="zh-TW" altLang="en-US" sz="4000" dirty="0" smtClean="0">
                <a:latin typeface="+mj-ea"/>
                <a:cs typeface="Heiti TC Light"/>
              </a:rPr>
              <a:t>教師一</a:t>
            </a:r>
            <a:endParaRPr lang="zh-TW" alt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439544"/>
              </p:ext>
            </p:extLst>
          </p:nvPr>
        </p:nvGraphicFramePr>
        <p:xfrm>
          <a:off x="676319" y="1340768"/>
          <a:ext cx="7912796" cy="471515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78172"/>
                <a:gridCol w="4468102"/>
                <a:gridCol w="2766522"/>
              </a:tblGrid>
              <a:tr h="224486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zh-TW" altLang="en-US" sz="1400" dirty="0" smtClean="0"/>
                        <a:t>教師姓名、最高學歷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研究範疇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834474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李來春副教授 </a:t>
                      </a:r>
                      <a:endParaRPr lang="en-US" altLang="zh-TW" sz="1400" dirty="0" smtClean="0"/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英國 </a:t>
                      </a:r>
                      <a:r>
                        <a:rPr lang="en-US" altLang="zh-TW" sz="1400" dirty="0" smtClean="0"/>
                        <a:t>Coventry University Design Research Centre </a:t>
                      </a: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博士 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互動介面設計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產品設計實務</a:t>
                      </a: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虛擬互動與情境企劃</a:t>
                      </a: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遠距協同設計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64639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吳可久副教授</a:t>
                      </a: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國立台灣大學土木工程系營建工程與管理組 博士 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數位學習與互動技術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資訊科技與管理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建築設計與規劃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51128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陳圳卿助理教授 </a:t>
                      </a: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英國 </a:t>
                      </a:r>
                      <a:r>
                        <a:rPr lang="en-US" altLang="zh-TW" sz="1400" dirty="0" smtClean="0"/>
                        <a:t>Coventry University</a:t>
                      </a:r>
                      <a:br>
                        <a:rPr lang="en-US" altLang="zh-TW" sz="1400" dirty="0" smtClean="0"/>
                      </a:br>
                      <a:r>
                        <a:rPr lang="en-US" altLang="zh-TW" sz="1400" dirty="0" smtClean="0"/>
                        <a:t>Design Research Centre</a:t>
                      </a:r>
                      <a:r>
                        <a:rPr lang="zh-TW" altLang="en-US" sz="1400" dirty="0" smtClean="0"/>
                        <a:t> 博士 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互動設計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人機介面設計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使用性工程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人因設計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產品設計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24108">
                <a:tc>
                  <a:txBody>
                    <a:bodyPr/>
                    <a:lstStyle/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曹筱玥助理教授 </a:t>
                      </a: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國立臺灣師範大學美術研究所美術教育與行政組 博士 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互動藝術</a:t>
                      </a:r>
                      <a:r>
                        <a:rPr lang="en-US" altLang="zh-TW" sz="1400" dirty="0" smtClean="0"/>
                        <a:t>‧</a:t>
                      </a:r>
                      <a:r>
                        <a:rPr lang="zh-TW" altLang="en-US" sz="1400" dirty="0" smtClean="0"/>
                        <a:t>藝術教育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台灣美術史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陶藝研究</a:t>
                      </a:r>
                      <a:r>
                        <a:rPr lang="en-US" altLang="zh-TW" sz="1400" dirty="0" smtClean="0"/>
                        <a:t>、</a:t>
                      </a:r>
                      <a:r>
                        <a:rPr lang="zh-TW" altLang="en-US" sz="1400" dirty="0" smtClean="0"/>
                        <a:t>策劃展覽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64638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王聖銘助理教授</a:t>
                      </a:r>
                      <a:endParaRPr lang="en-US" altLang="zh-TW" sz="1400" dirty="0" smtClean="0"/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英國 </a:t>
                      </a:r>
                      <a:r>
                        <a:rPr lang="en-US" altLang="zh-TW" sz="1400" dirty="0" smtClean="0"/>
                        <a:t>University of Leeds Computer Science</a:t>
                      </a:r>
                      <a:r>
                        <a:rPr lang="zh-TW" altLang="en-US" sz="1400" dirty="0" smtClean="0"/>
                        <a:t> 博士 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影像處理與網路多媒體技術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空間資訊互動式系統發展</a:t>
                      </a:r>
                      <a:endParaRPr lang="en-US" altLang="zh-TW" sz="1400" dirty="0" smtClean="0"/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互動遊戲與程式開發</a:t>
                      </a: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98" y="1840665"/>
            <a:ext cx="536412" cy="719280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7" y="2708447"/>
            <a:ext cx="53181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7" y="3552187"/>
            <a:ext cx="53181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7" y="4382417"/>
            <a:ext cx="53181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20" descr="part_3191_1393353_7077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7" y="5239667"/>
            <a:ext cx="53181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06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prstClr val="black"/>
                </a:solidFill>
                <a:latin typeface="微軟正黑體" charset="0"/>
                <a:cs typeface="微軟正黑體" charset="0"/>
              </a:rPr>
              <a:t>產學合作研發</a:t>
            </a:r>
            <a:r>
              <a:rPr lang="zh-TW" altLang="en-US" sz="4000" dirty="0" smtClean="0">
                <a:solidFill>
                  <a:prstClr val="black"/>
                </a:solidFill>
                <a:latin typeface="微軟正黑體" charset="0"/>
                <a:cs typeface="微軟正黑體" charset="0"/>
              </a:rPr>
              <a:t>成果</a:t>
            </a:r>
            <a:endParaRPr lang="zh-TW" altLang="en-US" sz="4000" dirty="0"/>
          </a:p>
        </p:txBody>
      </p:sp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735951" y="1628800"/>
            <a:ext cx="5429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2000" b="1" dirty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高雄科工館互動</a:t>
            </a:r>
            <a:r>
              <a:rPr kumimoji="0" lang="zh-TW" altLang="en-US" sz="2000" b="1" dirty="0" smtClean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長廊</a:t>
            </a:r>
            <a:endParaRPr kumimoji="0" lang="zh-TW" altLang="en-US" sz="2000" b="1" dirty="0">
              <a:solidFill>
                <a:prstClr val="black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pic>
        <p:nvPicPr>
          <p:cNvPr id="5" name="Picture 2" descr="F:\研究所照片\12_27高雄科工館驗收\DSC_88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36" y="2108224"/>
            <a:ext cx="38322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F:\研究所照片\12_27高雄科工館驗收\DSC_88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271" y="2108224"/>
            <a:ext cx="38322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10"/>
          <p:cNvSpPr txBox="1">
            <a:spLocks noChangeArrowheads="1"/>
          </p:cNvSpPr>
          <p:nvPr/>
        </p:nvSpPr>
        <p:spPr bwMode="auto">
          <a:xfrm>
            <a:off x="789080" y="4755930"/>
            <a:ext cx="157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kumimoji="0" lang="zh-TW" altLang="en-US" dirty="0">
                <a:solidFill>
                  <a:prstClr val="black"/>
                </a:solidFill>
                <a:latin typeface="Calibri" charset="0"/>
              </a:rPr>
              <a:t>   </a:t>
            </a:r>
            <a:r>
              <a:rPr kumimoji="0" lang="zh-TW" altLang="en-US" b="1" dirty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與科學對話</a:t>
            </a:r>
          </a:p>
        </p:txBody>
      </p:sp>
      <p:sp>
        <p:nvSpPr>
          <p:cNvPr id="8" name="文字方塊 11"/>
          <p:cNvSpPr txBox="1">
            <a:spLocks noChangeArrowheads="1"/>
          </p:cNvSpPr>
          <p:nvPr/>
        </p:nvSpPr>
        <p:spPr bwMode="auto">
          <a:xfrm>
            <a:off x="4735271" y="4699819"/>
            <a:ext cx="1303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kumimoji="0" lang="zh-TW" altLang="en-US" dirty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  </a:t>
            </a:r>
            <a:r>
              <a:rPr kumimoji="0" lang="zh-TW" altLang="en-US" b="1" dirty="0">
                <a:solidFill>
                  <a:prstClr val="black"/>
                </a:solidFill>
                <a:latin typeface="微軟正黑體" charset="0"/>
                <a:ea typeface="微軟正黑體" charset="0"/>
                <a:cs typeface="微軟正黑體" charset="0"/>
              </a:rPr>
              <a:t>科工翱翔</a:t>
            </a:r>
          </a:p>
        </p:txBody>
      </p:sp>
      <p:sp>
        <p:nvSpPr>
          <p:cNvPr id="9" name="文字方塊 22"/>
          <p:cNvSpPr txBox="1">
            <a:spLocks noChangeArrowheads="1"/>
          </p:cNvSpPr>
          <p:nvPr/>
        </p:nvSpPr>
        <p:spPr bwMode="auto">
          <a:xfrm>
            <a:off x="6750143" y="5650394"/>
            <a:ext cx="1800225" cy="307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合作廠商：天工開物</a:t>
            </a:r>
          </a:p>
        </p:txBody>
      </p:sp>
      <p:sp>
        <p:nvSpPr>
          <p:cNvPr id="10" name="文字方塊 23"/>
          <p:cNvSpPr txBox="1">
            <a:spLocks noChangeArrowheads="1"/>
          </p:cNvSpPr>
          <p:nvPr/>
        </p:nvSpPr>
        <p:spPr bwMode="auto">
          <a:xfrm>
            <a:off x="6228184" y="5989480"/>
            <a:ext cx="2322184" cy="30777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9pPr>
          </a:lstStyle>
          <a:p>
            <a:pPr eaLnBrk="1" hangingPunct="1"/>
            <a:r>
              <a:rPr kumimoji="0" lang="zh-TW" altLang="en-US" sz="1400" dirty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地點：高雄科學工藝</a:t>
            </a:r>
            <a:r>
              <a:rPr kumimoji="0" lang="zh-TW" altLang="en-US" sz="1400" dirty="0" smtClean="0">
                <a:solidFill>
                  <a:prstClr val="white"/>
                </a:solidFill>
                <a:latin typeface="微軟正黑體" charset="0"/>
                <a:ea typeface="微軟正黑體" charset="0"/>
                <a:cs typeface="微軟正黑體" charset="0"/>
              </a:rPr>
              <a:t>博物館</a:t>
            </a:r>
            <a:endParaRPr kumimoji="0" lang="zh-TW" altLang="en-US" sz="1400" dirty="0">
              <a:solidFill>
                <a:prstClr val="white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校長於</a:t>
            </a:r>
            <a:r>
              <a:rPr lang="en-US" altLang="zh-TW" dirty="0" smtClean="0"/>
              <a:t>101/6/21</a:t>
            </a:r>
            <a:r>
              <a:rPr lang="zh-TW" altLang="en-US" dirty="0" smtClean="0"/>
              <a:t>國際事務會議中，明確指示鼓勵到國外當交換學生，並放寬規定沒有成績限制。</a:t>
            </a:r>
            <a:endParaRPr lang="en-US" altLang="zh-TW" dirty="0" smtClean="0"/>
          </a:p>
          <a:p>
            <a:r>
              <a:rPr lang="zh-TW" altLang="en-US" dirty="0"/>
              <a:t>學校會儘可能配合做學分抵</a:t>
            </a:r>
            <a:r>
              <a:rPr lang="zh-TW" altLang="en-US" dirty="0" smtClean="0"/>
              <a:t>免。</a:t>
            </a:r>
            <a:endParaRPr lang="en-US" altLang="zh-TW" dirty="0" smtClean="0"/>
          </a:p>
          <a:p>
            <a:r>
              <a:rPr lang="zh-TW" altLang="en-US" dirty="0"/>
              <a:t>各單位被</a:t>
            </a:r>
            <a:r>
              <a:rPr lang="zh-TW" altLang="en-US" dirty="0" smtClean="0"/>
              <a:t>要求與國外名校簽訂姊妹校，並能看到交換學生有大幅的成長。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學校鼓勵到國外做交換學生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00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微軟正黑體" charset="0"/>
                <a:ea typeface="微軟正黑體" charset="0"/>
                <a:cs typeface="微軟正黑體" charset="0"/>
              </a:rPr>
              <a:t>研究所畢業後的就業</a:t>
            </a:r>
            <a:r>
              <a:rPr lang="zh-TW" altLang="en-US" sz="4000" dirty="0">
                <a:latin typeface="微軟正黑體" charset="0"/>
                <a:ea typeface="微軟正黑體" charset="0"/>
                <a:cs typeface="微軟正黑體" charset="0"/>
              </a:rPr>
              <a:t>機會與相關行業 </a:t>
            </a:r>
            <a:endParaRPr lang="zh-TW" altLang="en-US" sz="4000" dirty="0"/>
          </a:p>
        </p:txBody>
      </p:sp>
      <p:graphicFrame>
        <p:nvGraphicFramePr>
          <p:cNvPr id="4" name="內容版面配置區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332148"/>
              </p:ext>
            </p:extLst>
          </p:nvPr>
        </p:nvGraphicFramePr>
        <p:xfrm>
          <a:off x="796186" y="1784195"/>
          <a:ext cx="7704138" cy="4279095"/>
        </p:xfrm>
        <a:graphic>
          <a:graphicData uri="http://schemas.openxmlformats.org/drawingml/2006/table">
            <a:tbl>
              <a:tblPr/>
              <a:tblGrid>
                <a:gridCol w="3667125"/>
                <a:gridCol w="4037013"/>
              </a:tblGrid>
              <a:tr h="5910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職務名稱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公司名稱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Flash </a:t>
                      </a:r>
                      <a:r>
                        <a:rPr kumimoji="0" lang="en-US" altLang="zh-TW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ActionScript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Developer</a:t>
                      </a:r>
                      <a:endParaRPr kumimoji="0" 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互動程式設計師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頑石創意</a:t>
                      </a: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(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實習公司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異言</a:t>
                      </a: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堂廣告</a:t>
                      </a: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(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實習公司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)</a:t>
                      </a:r>
                      <a:endParaRPr kumimoji="0" 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安捷達顧問股份有限公司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網路基因資訊股份有限公司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米斯特六股份有限公司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勝典科技股份有限公司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天地惟美行銷有限公司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尚德產業股份有限公司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UI/GUI / Interaction Designer</a:t>
                      </a:r>
                      <a:endParaRPr kumimoji="0" lang="zh-TW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視覺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/</a:t>
                      </a:r>
                      <a:r>
                        <a:rPr kumimoji="0" 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互動介面設計師 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台達電子工業股份有限公司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和碩聯合科技股份有限公司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法亞科技整合行銷股份有限公司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Flash Interaction Designer</a:t>
                      </a:r>
                      <a:endParaRPr kumimoji="0" 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Flash</a:t>
                      </a: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互動設計師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異言堂廣告</a:t>
                      </a: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(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實習公司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)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endParaRPr kumimoji="0" 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不來梅網路股份有限公司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李奧貝納股份有限公司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latin typeface="微軟正黑體" charset="0"/>
                <a:ea typeface="微軟正黑體" charset="0"/>
                <a:cs typeface="微軟正黑體" charset="0"/>
              </a:rPr>
              <a:t>研究所畢業後的</a:t>
            </a:r>
            <a:r>
              <a:rPr lang="zh-TW" altLang="en-US" sz="4000" dirty="0" smtClean="0">
                <a:latin typeface="微軟正黑體" charset="0"/>
                <a:ea typeface="微軟正黑體" charset="0"/>
                <a:cs typeface="微軟正黑體" charset="0"/>
              </a:rPr>
              <a:t>就業</a:t>
            </a:r>
            <a:r>
              <a:rPr lang="zh-TW" altLang="en-US" sz="4000" dirty="0">
                <a:latin typeface="微軟正黑體" charset="0"/>
                <a:ea typeface="微軟正黑體" charset="0"/>
                <a:cs typeface="微軟正黑體" charset="0"/>
              </a:rPr>
              <a:t>機會與相關行業 </a:t>
            </a:r>
            <a:r>
              <a:rPr lang="en-US" altLang="zh-TW" sz="3600" dirty="0">
                <a:latin typeface="微軟正黑體" charset="0"/>
                <a:ea typeface="微軟正黑體" charset="0"/>
                <a:cs typeface="微軟正黑體" charset="0"/>
              </a:rPr>
              <a:t>(</a:t>
            </a:r>
            <a:r>
              <a:rPr lang="zh-TW" altLang="en-US" sz="3600" dirty="0">
                <a:latin typeface="微軟正黑體" charset="0"/>
                <a:ea typeface="微軟正黑體" charset="0"/>
                <a:cs typeface="微軟正黑體" charset="0"/>
              </a:rPr>
              <a:t>續</a:t>
            </a:r>
            <a:r>
              <a:rPr lang="en-US" altLang="zh-TW" sz="3600" dirty="0" smtClean="0">
                <a:latin typeface="微軟正黑體" charset="0"/>
                <a:ea typeface="微軟正黑體" charset="0"/>
                <a:cs typeface="微軟正黑體" charset="0"/>
              </a:rPr>
              <a:t>)</a:t>
            </a:r>
            <a:endParaRPr lang="zh-TW" altLang="en-US" sz="3600" dirty="0"/>
          </a:p>
        </p:txBody>
      </p:sp>
      <p:graphicFrame>
        <p:nvGraphicFramePr>
          <p:cNvPr id="4" name="內容版面配置區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305278"/>
              </p:ext>
            </p:extLst>
          </p:nvPr>
        </p:nvGraphicFramePr>
        <p:xfrm>
          <a:off x="810656" y="1471961"/>
          <a:ext cx="7704138" cy="4858060"/>
        </p:xfrm>
        <a:graphic>
          <a:graphicData uri="http://schemas.openxmlformats.org/drawingml/2006/table">
            <a:tbl>
              <a:tblPr/>
              <a:tblGrid>
                <a:gridCol w="3257288"/>
                <a:gridCol w="4446850"/>
              </a:tblGrid>
              <a:tr h="546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職務名稱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公司名稱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互動設計師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鴻海精密工業股份有限公司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UI</a:t>
                      </a: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互動程式設計師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 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r>
                        <a:rPr kumimoji="0" 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仁寶</a:t>
                      </a: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電腦工業</a:t>
                      </a:r>
                      <a:r>
                        <a:rPr kumimoji="0" 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      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(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學長就業公司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)</a:t>
                      </a:r>
                      <a:endParaRPr kumimoji="0" lang="en-US" altLang="zh-TW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iPhone/Android</a:t>
                      </a: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程式開發工程師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橘子磨坊數位創意溝通股份有限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     </a:t>
                      </a: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公司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春水堂科技娛樂股份有限公司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門得揚科技股份有限公司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Project Executive </a:t>
                      </a:r>
                      <a:endParaRPr kumimoji="0" 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互動數位專案執行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法亞科技整合行銷股份有限公司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多媒體互動程式設計師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門得揚科技股份有限公司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Web &amp; UI Interaction Designer</a:t>
                      </a:r>
                      <a:endParaRPr kumimoji="0" 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介面互動設計師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雲端互動有限公司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7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latin typeface="微軟正黑體" charset="0"/>
                <a:ea typeface="微軟正黑體" charset="0"/>
                <a:cs typeface="微軟正黑體" charset="0"/>
              </a:rPr>
              <a:t>研究所畢業後的</a:t>
            </a:r>
            <a:r>
              <a:rPr lang="zh-TW" altLang="en-US" sz="4000" dirty="0" smtClean="0">
                <a:latin typeface="微軟正黑體" charset="0"/>
                <a:ea typeface="微軟正黑體" charset="0"/>
                <a:cs typeface="微軟正黑體" charset="0"/>
              </a:rPr>
              <a:t>就業</a:t>
            </a:r>
            <a:r>
              <a:rPr lang="zh-TW" altLang="en-US" sz="4000" dirty="0">
                <a:latin typeface="微軟正黑體" charset="0"/>
                <a:ea typeface="微軟正黑體" charset="0"/>
                <a:cs typeface="微軟正黑體" charset="0"/>
              </a:rPr>
              <a:t>機會與相關行業 </a:t>
            </a:r>
            <a:r>
              <a:rPr lang="en-US" altLang="zh-TW" sz="3600" dirty="0">
                <a:latin typeface="微軟正黑體" charset="0"/>
                <a:ea typeface="微軟正黑體" charset="0"/>
                <a:cs typeface="微軟正黑體" charset="0"/>
              </a:rPr>
              <a:t>(</a:t>
            </a:r>
            <a:r>
              <a:rPr lang="zh-TW" altLang="en-US" sz="3600" dirty="0">
                <a:latin typeface="微軟正黑體" charset="0"/>
                <a:ea typeface="微軟正黑體" charset="0"/>
                <a:cs typeface="微軟正黑體" charset="0"/>
              </a:rPr>
              <a:t>續</a:t>
            </a:r>
            <a:r>
              <a:rPr lang="en-US" altLang="zh-TW" sz="3600" dirty="0" smtClean="0">
                <a:latin typeface="微軟正黑體" charset="0"/>
                <a:ea typeface="微軟正黑體" charset="0"/>
                <a:cs typeface="微軟正黑體" charset="0"/>
              </a:rPr>
              <a:t>)</a:t>
            </a:r>
            <a:endParaRPr lang="zh-TW" altLang="en-US" sz="3600" dirty="0"/>
          </a:p>
        </p:txBody>
      </p:sp>
      <p:graphicFrame>
        <p:nvGraphicFramePr>
          <p:cNvPr id="4" name="內容版面配置區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291291"/>
              </p:ext>
            </p:extLst>
          </p:nvPr>
        </p:nvGraphicFramePr>
        <p:xfrm>
          <a:off x="803511" y="1706137"/>
          <a:ext cx="7704138" cy="2732498"/>
        </p:xfrm>
        <a:graphic>
          <a:graphicData uri="http://schemas.openxmlformats.org/drawingml/2006/table">
            <a:tbl>
              <a:tblPr/>
              <a:tblGrid>
                <a:gridCol w="3264433"/>
                <a:gridCol w="4439705"/>
              </a:tblGrid>
              <a:tr h="66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職務名稱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公司名稱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視覺規劃</a:t>
                      </a:r>
                      <a:r>
                        <a:rPr kumimoji="0" 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設計師</a:t>
                      </a:r>
                      <a:endParaRPr kumimoji="0" 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美商沛星互動科技</a:t>
                      </a:r>
                      <a:r>
                        <a:rPr kumimoji="0" 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UI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介面美術設計師</a:t>
                      </a:r>
                      <a:endParaRPr kumimoji="0" 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華義國際數位娛樂股份有限公司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產品互動設計師</a:t>
                      </a:r>
                      <a:endParaRPr kumimoji="0" 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緯創資通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  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(</a:t>
                      </a:r>
                      <a:r>
                        <a:rPr kumimoji="0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學長就業公司</a:t>
                      </a:r>
                      <a:r>
                        <a:rPr kumimoji="0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多媒體視覺設計師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玩美集品網路科技</a:t>
                      </a:r>
                      <a:r>
                        <a:rPr kumimoji="0" 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股份有限公司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互動式應用硬體工程師</a:t>
                      </a:r>
                      <a:endParaRPr kumimoji="0" 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友達光電股份有限公司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" name="矩形 3"/>
          <p:cNvSpPr/>
          <p:nvPr/>
        </p:nvSpPr>
        <p:spPr>
          <a:xfrm>
            <a:off x="457200" y="4653136"/>
            <a:ext cx="4480051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資料來源 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104</a:t>
            </a:r>
            <a:r>
              <a:rPr lang="zh-TW" altLang="en-US" sz="1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人力銀行與</a:t>
            </a:r>
            <a:r>
              <a:rPr lang="en-US" altLang="zh-TW" sz="1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1111</a:t>
            </a:r>
            <a:r>
              <a:rPr lang="zh-TW" altLang="en-US" sz="1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人力銀行</a:t>
            </a:r>
            <a:endParaRPr lang="zh-TW" altLang="en-US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909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altLang="zh-TW" dirty="0" smtClean="0"/>
          </a:p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endParaRPr lang="en-US" altLang="zh-TW" dirty="0" smtClean="0"/>
          </a:p>
          <a:p>
            <a:pPr marL="109728" indent="0">
              <a:buNone/>
            </a:pPr>
            <a:endParaRPr lang="en-US" altLang="zh-TW" dirty="0"/>
          </a:p>
          <a:p>
            <a:pPr marL="109728" indent="0">
              <a:buNone/>
            </a:pPr>
            <a:r>
              <a:rPr lang="zh-TW" altLang="en-US" dirty="0" smtClean="0"/>
              <a:t>                           </a:t>
            </a:r>
            <a:r>
              <a:rPr lang="zh-TW" altLang="en-US" sz="3600" dirty="0" smtClean="0"/>
              <a:t>謝謝聆聽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0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  <a:cs typeface="Heiti TC Light"/>
              </a:rPr>
              <a:t>專任</a:t>
            </a:r>
            <a:r>
              <a:rPr lang="zh-TW" altLang="en-US" sz="4000" dirty="0" smtClean="0">
                <a:latin typeface="+mj-ea"/>
                <a:cs typeface="Heiti TC Light"/>
              </a:rPr>
              <a:t>教師二</a:t>
            </a:r>
            <a:endParaRPr lang="zh-TW" alt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388021"/>
              </p:ext>
            </p:extLst>
          </p:nvPr>
        </p:nvGraphicFramePr>
        <p:xfrm>
          <a:off x="735951" y="1484784"/>
          <a:ext cx="7848565" cy="472131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91683"/>
                <a:gridCol w="4559179"/>
                <a:gridCol w="2597703"/>
              </a:tblGrid>
              <a:tr h="197687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dirty="0" smtClean="0"/>
                        <a:t>教師姓名、最高學歷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研究範疇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834474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/>
                        <a:t>鄭建文助理教授</a:t>
                      </a:r>
                      <a:endParaRPr lang="en-US" altLang="zh-TW" sz="1400" dirty="0" smtClean="0"/>
                    </a:p>
                    <a:p>
                      <a:pPr eaLnBrk="1" hangingPunct="1"/>
                      <a:r>
                        <a:rPr lang="zh-TW" altLang="en-US" sz="1400" dirty="0" smtClean="0"/>
                        <a:t>美國 北德州大學音樂藝術 博士</a:t>
                      </a:r>
                      <a:endParaRPr lang="zh-TW" alt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互動音樂與多媒體表演</a:t>
                      </a: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聲音藝術、音效設計</a:t>
                      </a: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/>
                        <a:t>數位音樂創作</a:t>
                      </a:r>
                      <a:endParaRPr lang="zh-TW" alt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864639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>
                          <a:solidFill>
                            <a:srgbClr val="000000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戴楠青助理教授</a:t>
                      </a:r>
                      <a:endParaRPr lang="en-US" altLang="zh-TW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zh-TW" altLang="en-US" sz="1400" dirty="0" smtClean="0">
                          <a:solidFill>
                            <a:srgbClr val="000000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美國 華盛頓大學建成環境 博士</a:t>
                      </a: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建築表現</a:t>
                      </a:r>
                      <a:endParaRPr lang="en-US" altLang="zh-TW" sz="1400" b="0" dirty="0" smtClean="0">
                        <a:solidFill>
                          <a:schemeClr val="tx1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>
                          <a:solidFill>
                            <a:srgbClr val="000000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高動態範圍數位影像</a:t>
                      </a:r>
                      <a:endParaRPr lang="en-US" altLang="zh-TW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>
                          <a:solidFill>
                            <a:srgbClr val="000000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數位輔助光環境模擬與分析</a:t>
                      </a:r>
                      <a:endParaRPr lang="en-US" altLang="zh-TW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400" dirty="0" smtClean="0">
                          <a:solidFill>
                            <a:srgbClr val="000000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實體與虛擬環境之空間感知</a:t>
                      </a:r>
                      <a:endParaRPr lang="en-US" altLang="zh-TW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87455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dirty="0" smtClean="0"/>
                        <a:t>待聘一</a:t>
                      </a:r>
                      <a:endParaRPr lang="zh-TW" altLang="en-US" sz="1400" dirty="0" smtClean="0"/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endParaRPr lang="zh-TW" altLang="en-US" sz="1400" kern="1200" dirty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24108">
                <a:tc>
                  <a:txBody>
                    <a:bodyPr/>
                    <a:lstStyle/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dirty="0" smtClean="0"/>
                        <a:t>待聘二</a:t>
                      </a:r>
                      <a:endParaRPr lang="zh-TW" altLang="en-US" sz="1400" dirty="0" smtClean="0"/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endParaRPr lang="zh-TW" altLang="en-US" sz="1400" dirty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</a:tr>
              <a:tr h="864638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dirty="0" smtClean="0"/>
                        <a:t>待聘三</a:t>
                      </a:r>
                      <a:endParaRPr lang="zh-TW" altLang="en-US" sz="1400" dirty="0" smtClean="0"/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endParaRPr lang="zh-TW" altLang="en-US" sz="1400" dirty="0" smtClean="0">
                        <a:solidFill>
                          <a:srgbClr val="000000"/>
                        </a:solidFill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eaLnBrk="1" hangingPunct="1">
                        <a:buFont typeface="Arial"/>
                        <a:buNone/>
                      </a:pPr>
                      <a:endParaRPr lang="zh-TW" altLang="en-US" sz="14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圖片 19" descr="http://wwwimd.web.ntut.edu.tw/ezfiles/61/1061/img/478/Chien-WenChe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10" y="1916832"/>
            <a:ext cx="541338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USER\Desktop\t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35128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5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學生修業辦法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344066172"/>
              </p:ext>
            </p:extLst>
          </p:nvPr>
        </p:nvGraphicFramePr>
        <p:xfrm>
          <a:off x="539552" y="2348880"/>
          <a:ext cx="7905784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17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0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/>
            </a:r>
            <a:br>
              <a:rPr lang="en-US" altLang="zh-TW" sz="40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</a:br>
            <a:r>
              <a:rPr lang="zh-TW" altLang="en-US" sz="40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>研究生</a:t>
            </a:r>
            <a:r>
              <a:rPr lang="zh-TW" altLang="en-US" sz="40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修業期間需對外公開發表之研究成果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/>
            </a:r>
            <a:b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+mj-ea"/>
              </a:rPr>
            </a:b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857224" y="2000240"/>
          <a:ext cx="7262842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468800" y="5059932"/>
            <a:ext cx="374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+mj-ea"/>
                <a:ea typeface="+mj-ea"/>
              </a:rPr>
              <a:t>*</a:t>
            </a:r>
            <a:r>
              <a:rPr lang="zh-TW" altLang="en-US" b="1" dirty="0" smtClean="0">
                <a:latin typeface="+mj-ea"/>
                <a:ea typeface="+mj-ea"/>
              </a:rPr>
              <a:t>詳細修業辦法請至互動所網站下載</a:t>
            </a:r>
            <a:endParaRPr lang="zh-TW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43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為符合</a:t>
            </a:r>
            <a:r>
              <a:rPr lang="zh-TW" altLang="en-US" dirty="0" smtClean="0">
                <a:latin typeface="微軟正黑體"/>
                <a:ea typeface="微軟正黑體"/>
              </a:rPr>
              <a:t>「</a:t>
            </a:r>
            <a:r>
              <a:rPr lang="zh-TW" altLang="en-US" dirty="0"/>
              <a:t>培育學生能夠跨領域學習，達到</a:t>
            </a:r>
            <a:r>
              <a:rPr lang="en-US" altLang="zh-TW" dirty="0"/>
              <a:t>『</a:t>
            </a:r>
            <a:r>
              <a:rPr lang="zh-TW" altLang="en-US" dirty="0"/>
              <a:t>有設計背景的懂程式、有程式背景的懂設計</a:t>
            </a:r>
            <a:r>
              <a:rPr lang="en-US" altLang="zh-TW" dirty="0"/>
              <a:t>』</a:t>
            </a:r>
            <a:r>
              <a:rPr lang="zh-TW" altLang="en-US" dirty="0" smtClean="0">
                <a:latin typeface="微軟正黑體"/>
                <a:ea typeface="微軟正黑體"/>
              </a:rPr>
              <a:t>」</a:t>
            </a:r>
            <a:r>
              <a:rPr lang="zh-TW" altLang="en-US" dirty="0" smtClean="0"/>
              <a:t>的目標，所以林卉堯</a:t>
            </a:r>
            <a:r>
              <a:rPr lang="zh-TW" altLang="en-US" dirty="0"/>
              <a:t>、郭聖華、王士蜜、蔡欣穎、吳沛容、</a:t>
            </a:r>
            <a:r>
              <a:rPr lang="zh-TW" altLang="en-US" dirty="0" smtClean="0"/>
              <a:t>林昱君等設計背景</a:t>
            </a:r>
            <a:r>
              <a:rPr lang="en-US" altLang="zh-TW" dirty="0" smtClean="0"/>
              <a:t>6</a:t>
            </a:r>
            <a:r>
              <a:rPr lang="zh-TW" altLang="en-US" dirty="0" smtClean="0"/>
              <a:t>位同學，必須</a:t>
            </a:r>
            <a:r>
              <a:rPr lang="zh-TW" altLang="en-US" dirty="0"/>
              <a:t>選修程式課程「</a:t>
            </a:r>
            <a:r>
              <a:rPr lang="zh-TW" altLang="en-US" b="1" dirty="0">
                <a:solidFill>
                  <a:srgbClr val="7030A0"/>
                </a:solidFill>
              </a:rPr>
              <a:t>互動程式設計與應用</a:t>
            </a:r>
            <a:r>
              <a:rPr lang="zh-TW" altLang="en-US" dirty="0" smtClean="0"/>
              <a:t>」，此</a:t>
            </a:r>
            <a:r>
              <a:rPr lang="zh-TW" altLang="en-US" b="1" dirty="0" smtClean="0">
                <a:solidFill>
                  <a:srgbClr val="7030A0"/>
                </a:solidFill>
              </a:rPr>
              <a:t>為必選修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另外</a:t>
            </a:r>
            <a:r>
              <a:rPr lang="en-US" altLang="zh-TW" smtClean="0"/>
              <a:t>9</a:t>
            </a:r>
            <a:r>
              <a:rPr lang="zh-TW" altLang="en-US" smtClean="0"/>
              <a:t>位</a:t>
            </a:r>
            <a:r>
              <a:rPr lang="zh-TW" altLang="en-US" dirty="0"/>
              <a:t>同學為程式背景</a:t>
            </a:r>
            <a:r>
              <a:rPr lang="zh-TW" altLang="en-US" dirty="0" smtClean="0"/>
              <a:t>學生，必須</a:t>
            </a:r>
            <a:r>
              <a:rPr lang="zh-TW" altLang="en-US" dirty="0"/>
              <a:t>選修設計課程「</a:t>
            </a:r>
            <a:r>
              <a:rPr lang="zh-TW" altLang="en-US" b="1" dirty="0">
                <a:solidFill>
                  <a:srgbClr val="0066FF"/>
                </a:solidFill>
              </a:rPr>
              <a:t>視覺與資訊設計</a:t>
            </a:r>
            <a:r>
              <a:rPr lang="zh-TW" altLang="en-US" dirty="0" smtClean="0"/>
              <a:t>」，此</a:t>
            </a:r>
            <a:r>
              <a:rPr lang="zh-TW" altLang="en-US" b="1" dirty="0">
                <a:solidFill>
                  <a:srgbClr val="0066FF"/>
                </a:solidFill>
              </a:rPr>
              <a:t>為必選修</a:t>
            </a:r>
            <a:r>
              <a:rPr lang="zh-TW" altLang="en-US" dirty="0"/>
              <a:t>。</a:t>
            </a:r>
            <a:endParaRPr lang="en-US" altLang="zh-TW" dirty="0"/>
          </a:p>
          <a:p>
            <a:pPr marL="109728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跨領域學習必選修課程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6576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參加新一代設計展的入圍與獲獎者的畢業點數加倍。</a:t>
            </a:r>
            <a:endParaRPr lang="en-US" altLang="zh-TW" dirty="0" smtClean="0"/>
          </a:p>
          <a:p>
            <a:r>
              <a:rPr lang="zh-TW" altLang="en-US" dirty="0" smtClean="0"/>
              <a:t>利用二學期以上的時間</a:t>
            </a:r>
            <a:r>
              <a:rPr lang="en-US" altLang="zh-TW" dirty="0" smtClean="0"/>
              <a:t>(</a:t>
            </a:r>
            <a:r>
              <a:rPr lang="zh-TW" altLang="en-US" dirty="0" smtClean="0"/>
              <a:t>暑假可開始</a:t>
            </a:r>
            <a:r>
              <a:rPr lang="en-US" altLang="zh-TW" dirty="0" smtClean="0"/>
              <a:t>)</a:t>
            </a:r>
            <a:r>
              <a:rPr lang="zh-TW" altLang="en-US" dirty="0" smtClean="0"/>
              <a:t>製作完成</a:t>
            </a:r>
            <a:r>
              <a:rPr lang="en-US" altLang="zh-TW" dirty="0"/>
              <a:t>2013 YODEX</a:t>
            </a:r>
            <a:r>
              <a:rPr lang="zh-TW" altLang="en-US" dirty="0" smtClean="0"/>
              <a:t>競賽作品。</a:t>
            </a:r>
            <a:endParaRPr lang="en-US" altLang="zh-TW" dirty="0" smtClean="0"/>
          </a:p>
          <a:p>
            <a:r>
              <a:rPr lang="zh-TW" altLang="en-US" dirty="0" smtClean="0"/>
              <a:t>最多三人組成一隊。</a:t>
            </a:r>
            <a:endParaRPr lang="en-US" altLang="zh-TW" dirty="0" smtClean="0"/>
          </a:p>
          <a:p>
            <a:r>
              <a:rPr lang="en-US" altLang="zh-TW" dirty="0" smtClean="0"/>
              <a:t>2013</a:t>
            </a:r>
            <a:r>
              <a:rPr lang="en-US" altLang="zh-TW" dirty="0"/>
              <a:t> </a:t>
            </a:r>
            <a:r>
              <a:rPr lang="en-US" altLang="zh-TW" dirty="0" smtClean="0"/>
              <a:t>YODEX</a:t>
            </a:r>
            <a:r>
              <a:rPr lang="zh-TW" altLang="en-US" dirty="0" smtClean="0"/>
              <a:t>新一代設計競賽報名件數</a:t>
            </a:r>
            <a:r>
              <a:rPr lang="en-US" altLang="zh-TW" dirty="0" smtClean="0"/>
              <a:t>10</a:t>
            </a:r>
            <a:r>
              <a:rPr lang="zh-TW" altLang="en-US" dirty="0" smtClean="0"/>
              <a:t>件以上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含研二作品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，是本所對校長的承諾。</a:t>
            </a:r>
            <a:endParaRPr lang="en-US" altLang="zh-TW" dirty="0" smtClean="0"/>
          </a:p>
          <a:p>
            <a:r>
              <a:rPr lang="zh-TW" altLang="en-US" dirty="0" smtClean="0"/>
              <a:t>校長期望明年設計學院入圍</a:t>
            </a:r>
            <a:r>
              <a:rPr lang="zh-TW" altLang="en-US" dirty="0"/>
              <a:t>件</a:t>
            </a:r>
            <a:r>
              <a:rPr lang="zh-TW" altLang="en-US" dirty="0" smtClean="0"/>
              <a:t>數</a:t>
            </a:r>
            <a:r>
              <a:rPr lang="zh-TW" altLang="en-US" dirty="0"/>
              <a:t>、得獎件數全國第一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參加新一代展是互動所</a:t>
            </a:r>
            <a:r>
              <a:rPr lang="zh-TW" altLang="en-US" dirty="0" smtClean="0"/>
              <a:t>既有政策，且每位學生須繳交費用。</a:t>
            </a:r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參加</a:t>
            </a:r>
            <a:r>
              <a:rPr lang="en-US" altLang="zh-TW" sz="4000" dirty="0" smtClean="0"/>
              <a:t>2013</a:t>
            </a:r>
            <a:r>
              <a:rPr lang="zh-TW" altLang="en-US" sz="4000" dirty="0" smtClean="0"/>
              <a:t>新一代設計展</a:t>
            </a:r>
            <a:r>
              <a:rPr lang="en-US" altLang="zh-TW" sz="4000" dirty="0" smtClean="0"/>
              <a:t>(YODEX)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8280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數位媒體設計類分成</a:t>
            </a:r>
            <a:r>
              <a:rPr lang="zh-TW" altLang="en-US" dirty="0"/>
              <a:t>動畫、遊戲、影片、互動</a:t>
            </a:r>
            <a:r>
              <a:rPr lang="zh-TW" altLang="en-US" dirty="0" smtClean="0"/>
              <a:t>組</a:t>
            </a:r>
            <a:endParaRPr lang="en-US" altLang="zh-TW" dirty="0" smtClean="0"/>
          </a:p>
          <a:p>
            <a:r>
              <a:rPr lang="zh-TW" altLang="en-US" dirty="0" smtClean="0"/>
              <a:t>金獎作品 </a:t>
            </a:r>
            <a:r>
              <a:rPr lang="en-US" altLang="zh-TW" dirty="0" smtClean="0"/>
              <a:t>(</a:t>
            </a:r>
            <a:r>
              <a:rPr lang="zh-TW" altLang="en-US" dirty="0" smtClean="0"/>
              <a:t>大同大學</a:t>
            </a:r>
            <a:r>
              <a:rPr lang="en-US" altLang="zh-TW" dirty="0" smtClean="0"/>
              <a:t>--</a:t>
            </a:r>
            <a:r>
              <a:rPr lang="zh-TW" altLang="en-US" dirty="0" smtClean="0"/>
              <a:t>迷藏遊戲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2012</a:t>
            </a:r>
            <a:r>
              <a:rPr lang="en-US" altLang="zh-TW" sz="4000" dirty="0"/>
              <a:t> </a:t>
            </a:r>
            <a:r>
              <a:rPr lang="en-US" altLang="zh-TW" sz="4000" dirty="0" smtClean="0"/>
              <a:t>YODEX</a:t>
            </a:r>
            <a:r>
              <a:rPr lang="zh-TW" altLang="en-US" sz="4000" dirty="0" smtClean="0"/>
              <a:t>得獎作品</a:t>
            </a:r>
            <a:endParaRPr lang="zh-TW" altLang="en-US" sz="4000" dirty="0"/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92896"/>
            <a:ext cx="4176464" cy="1954589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21" y="3212976"/>
            <a:ext cx="5274310" cy="333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9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數位媒體設計</a:t>
            </a:r>
            <a:r>
              <a:rPr lang="zh-TW" altLang="en-US" dirty="0" smtClean="0"/>
              <a:t>類</a:t>
            </a:r>
            <a:r>
              <a:rPr lang="en-US" altLang="zh-TW" dirty="0" smtClean="0"/>
              <a:t>(</a:t>
            </a:r>
            <a:r>
              <a:rPr lang="zh-TW" altLang="en-US" dirty="0" smtClean="0"/>
              <a:t>影片</a:t>
            </a:r>
            <a:r>
              <a:rPr lang="en-US" altLang="zh-TW" dirty="0" smtClean="0"/>
              <a:t>)-</a:t>
            </a:r>
            <a:r>
              <a:rPr lang="zh-TW" altLang="en-US" dirty="0" smtClean="0"/>
              <a:t>銀獎</a:t>
            </a:r>
            <a:r>
              <a:rPr lang="zh-TW" altLang="en-US" dirty="0"/>
              <a:t>作品 </a:t>
            </a:r>
            <a:r>
              <a:rPr lang="en-US" altLang="zh-TW" dirty="0"/>
              <a:t>(</a:t>
            </a:r>
            <a:r>
              <a:rPr lang="zh-TW" altLang="en-US" dirty="0"/>
              <a:t>大同</a:t>
            </a:r>
            <a:r>
              <a:rPr lang="zh-TW" altLang="en-US" dirty="0" smtClean="0"/>
              <a:t>大學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心舟 </a:t>
            </a:r>
            <a:r>
              <a:rPr lang="en-US" altLang="zh-TW" dirty="0" smtClean="0"/>
              <a:t>Be One)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/>
              <a:t>2012 YODEX</a:t>
            </a:r>
            <a:r>
              <a:rPr lang="zh-TW" altLang="en-US" sz="4000" dirty="0"/>
              <a:t>得獎作品</a:t>
            </a:r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78" y="2492896"/>
            <a:ext cx="56388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9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169</TotalTime>
  <Words>1254</Words>
  <Application>Microsoft Office PowerPoint</Application>
  <PresentationFormat>如螢幕大小 (4:3)</PresentationFormat>
  <Paragraphs>192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匯合</vt:lpstr>
      <vt:lpstr>互動所新生座談會</vt:lpstr>
      <vt:lpstr>專任教師一</vt:lpstr>
      <vt:lpstr>專任教師二</vt:lpstr>
      <vt:lpstr>學生修業辦法</vt:lpstr>
      <vt:lpstr> 研究生修業期間需對外公開發表之研究成果 </vt:lpstr>
      <vt:lpstr>跨領域學習必選修課程</vt:lpstr>
      <vt:lpstr>參加2013新一代設計展(YODEX)</vt:lpstr>
      <vt:lpstr>2012 YODEX得獎作品</vt:lpstr>
      <vt:lpstr>2012 YODEX得獎作品</vt:lpstr>
      <vt:lpstr>2012 YODEX得獎作品</vt:lpstr>
      <vt:lpstr>2012 YODEX得獎作品</vt:lpstr>
      <vt:lpstr>參加2013微軟Imagine Cup</vt:lpstr>
      <vt:lpstr>學生作品</vt:lpstr>
      <vt:lpstr>學生作品</vt:lpstr>
      <vt:lpstr>學生作品</vt:lpstr>
      <vt:lpstr>學生作品</vt:lpstr>
      <vt:lpstr>學生作品</vt:lpstr>
      <vt:lpstr>研究計畫舉隅一</vt:lpstr>
      <vt:lpstr>研究計畫舉隅二</vt:lpstr>
      <vt:lpstr>產學合作研發成果</vt:lpstr>
      <vt:lpstr>學校鼓勵到國外做交換學生</vt:lpstr>
      <vt:lpstr>研究所畢業後的就業機會與相關行業 </vt:lpstr>
      <vt:lpstr>研究所畢業後的就業機會與相關行業 (續)</vt:lpstr>
      <vt:lpstr>研究所畢業後的就業機會與相關行業 (續)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互動所新生座談會</dc:title>
  <dc:creator>USER</dc:creator>
  <cp:lastModifiedBy>USER</cp:lastModifiedBy>
  <cp:revision>23</cp:revision>
  <dcterms:created xsi:type="dcterms:W3CDTF">2012-06-25T11:01:21Z</dcterms:created>
  <dcterms:modified xsi:type="dcterms:W3CDTF">2012-06-28T06:03:37Z</dcterms:modified>
</cp:coreProperties>
</file>