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82" r:id="rId1"/>
  </p:sldMasterIdLst>
  <p:notesMasterIdLst>
    <p:notesMasterId r:id="rId64"/>
  </p:notesMasterIdLst>
  <p:sldIdLst>
    <p:sldId id="256" r:id="rId2"/>
    <p:sldId id="318" r:id="rId3"/>
    <p:sldId id="270" r:id="rId4"/>
    <p:sldId id="327" r:id="rId5"/>
    <p:sldId id="271" r:id="rId6"/>
    <p:sldId id="272" r:id="rId7"/>
    <p:sldId id="257" r:id="rId8"/>
    <p:sldId id="258" r:id="rId9"/>
    <p:sldId id="325" r:id="rId10"/>
    <p:sldId id="259" r:id="rId11"/>
    <p:sldId id="260" r:id="rId12"/>
    <p:sldId id="261" r:id="rId13"/>
    <p:sldId id="262" r:id="rId14"/>
    <p:sldId id="330" r:id="rId15"/>
    <p:sldId id="326" r:id="rId16"/>
    <p:sldId id="263" r:id="rId17"/>
    <p:sldId id="264" r:id="rId18"/>
    <p:sldId id="333" r:id="rId19"/>
    <p:sldId id="334" r:id="rId20"/>
    <p:sldId id="266" r:id="rId21"/>
    <p:sldId id="315" r:id="rId22"/>
    <p:sldId id="267" r:id="rId23"/>
    <p:sldId id="265" r:id="rId24"/>
    <p:sldId id="317" r:id="rId25"/>
    <p:sldId id="269" r:id="rId26"/>
    <p:sldId id="313" r:id="rId27"/>
    <p:sldId id="277" r:id="rId28"/>
    <p:sldId id="314" r:id="rId29"/>
    <p:sldId id="337" r:id="rId30"/>
    <p:sldId id="338" r:id="rId31"/>
    <p:sldId id="302" r:id="rId32"/>
    <p:sldId id="303" r:id="rId33"/>
    <p:sldId id="304" r:id="rId34"/>
    <p:sldId id="305" r:id="rId35"/>
    <p:sldId id="306" r:id="rId36"/>
    <p:sldId id="311" r:id="rId37"/>
    <p:sldId id="332" r:id="rId38"/>
    <p:sldId id="307" r:id="rId39"/>
    <p:sldId id="336" r:id="rId40"/>
    <p:sldId id="335" r:id="rId41"/>
    <p:sldId id="308" r:id="rId42"/>
    <p:sldId id="309" r:id="rId43"/>
    <p:sldId id="310" r:id="rId44"/>
    <p:sldId id="287" r:id="rId45"/>
    <p:sldId id="328" r:id="rId46"/>
    <p:sldId id="329" r:id="rId47"/>
    <p:sldId id="319" r:id="rId48"/>
    <p:sldId id="320" r:id="rId49"/>
    <p:sldId id="321" r:id="rId50"/>
    <p:sldId id="288" r:id="rId51"/>
    <p:sldId id="323" r:id="rId52"/>
    <p:sldId id="324" r:id="rId53"/>
    <p:sldId id="286" r:id="rId54"/>
    <p:sldId id="278" r:id="rId55"/>
    <p:sldId id="279" r:id="rId56"/>
    <p:sldId id="280" r:id="rId57"/>
    <p:sldId id="281" r:id="rId58"/>
    <p:sldId id="282" r:id="rId59"/>
    <p:sldId id="283" r:id="rId60"/>
    <p:sldId id="284" r:id="rId61"/>
    <p:sldId id="285" r:id="rId62"/>
    <p:sldId id="331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FFF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-744" y="-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8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0E1F4-06E6-44DD-83D2-9AEBFB4E013A}" type="doc">
      <dgm:prSet loTypeId="urn:microsoft.com/office/officeart/2005/8/layout/vList6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E88FAD7-8116-4341-A22D-0BBF1DDDA05F}">
      <dgm:prSet phldrT="[文字]" custT="1"/>
      <dgm:spPr/>
      <dgm:t>
        <a:bodyPr/>
        <a:lstStyle/>
        <a:p>
          <a:r>
            <a:rPr lang="zh-TW" altLang="en-US" sz="3600" b="1" dirty="0" smtClean="0">
              <a:latin typeface="+mj-ea"/>
              <a:ea typeface="+mj-ea"/>
            </a:rPr>
            <a:t>媒體設計組</a:t>
          </a:r>
          <a:endParaRPr lang="zh-TW" altLang="en-US" sz="3600" b="1" dirty="0">
            <a:latin typeface="+mj-ea"/>
            <a:ea typeface="+mj-ea"/>
          </a:endParaRPr>
        </a:p>
      </dgm:t>
    </dgm:pt>
    <dgm:pt modelId="{CE23273A-37F3-4851-A9E0-0F3636CD5042}" type="parTrans" cxnId="{B1F8FC31-2751-4BA1-ADE0-D9D0BB12F5D8}">
      <dgm:prSet/>
      <dgm:spPr/>
      <dgm:t>
        <a:bodyPr/>
        <a:lstStyle/>
        <a:p>
          <a:endParaRPr lang="zh-TW" altLang="en-US"/>
        </a:p>
      </dgm:t>
    </dgm:pt>
    <dgm:pt modelId="{D78FB0FD-C45C-45F9-A0E5-D51AA782BD0B}" type="sibTrans" cxnId="{B1F8FC31-2751-4BA1-ADE0-D9D0BB12F5D8}">
      <dgm:prSet/>
      <dgm:spPr/>
      <dgm:t>
        <a:bodyPr/>
        <a:lstStyle/>
        <a:p>
          <a:endParaRPr lang="zh-TW" altLang="en-US"/>
        </a:p>
      </dgm:t>
    </dgm:pt>
    <dgm:pt modelId="{7E9FB2BC-B0E8-45B9-8990-58851AA3AB43}">
      <dgm:prSet phldrT="[文字]" custT="1"/>
      <dgm:spPr/>
      <dgm:t>
        <a:bodyPr/>
        <a:lstStyle/>
        <a:p>
          <a:pPr marL="108000">
            <a:lnSpc>
              <a:spcPts val="3200"/>
            </a:lnSpc>
            <a:spcAft>
              <a:spcPts val="0"/>
            </a:spcAft>
          </a:pPr>
          <a:r>
            <a:rPr lang="zh-TW" altLang="en-US" sz="2200" dirty="0" smtClean="0">
              <a:latin typeface="+mj-ea"/>
              <a:ea typeface="+mj-ea"/>
            </a:rPr>
            <a:t>使用者介面</a:t>
          </a:r>
          <a:r>
            <a:rPr lang="en-US" altLang="zh-TW" sz="2200" dirty="0" smtClean="0">
              <a:latin typeface="+mj-ea"/>
              <a:ea typeface="+mj-ea"/>
            </a:rPr>
            <a:t>(UI)/</a:t>
          </a:r>
          <a:r>
            <a:rPr lang="zh-TW" altLang="en-US" sz="2200" dirty="0" smtClean="0">
              <a:latin typeface="+mj-ea"/>
              <a:ea typeface="+mj-ea"/>
            </a:rPr>
            <a:t>使用者經驗</a:t>
          </a:r>
          <a:r>
            <a:rPr lang="en-US" altLang="zh-TW" sz="2200" dirty="0" smtClean="0">
              <a:latin typeface="+mj-ea"/>
              <a:ea typeface="+mj-ea"/>
            </a:rPr>
            <a:t>(UX)</a:t>
          </a:r>
          <a:endParaRPr lang="zh-TW" altLang="en-US" sz="2200" dirty="0">
            <a:latin typeface="+mj-ea"/>
            <a:ea typeface="+mj-ea"/>
          </a:endParaRPr>
        </a:p>
      </dgm:t>
    </dgm:pt>
    <dgm:pt modelId="{F8ECAF04-BDF4-4F28-B31A-CAF53A195833}" type="parTrans" cxnId="{86D71220-267A-4253-A329-BBA71D96984F}">
      <dgm:prSet/>
      <dgm:spPr/>
      <dgm:t>
        <a:bodyPr/>
        <a:lstStyle/>
        <a:p>
          <a:endParaRPr lang="zh-TW" altLang="en-US"/>
        </a:p>
      </dgm:t>
    </dgm:pt>
    <dgm:pt modelId="{5792071D-321A-42D3-A9CA-618314936BFF}" type="sibTrans" cxnId="{86D71220-267A-4253-A329-BBA71D96984F}">
      <dgm:prSet/>
      <dgm:spPr/>
      <dgm:t>
        <a:bodyPr/>
        <a:lstStyle/>
        <a:p>
          <a:endParaRPr lang="zh-TW" altLang="en-US"/>
        </a:p>
      </dgm:t>
    </dgm:pt>
    <dgm:pt modelId="{54F80B02-9046-448A-BE53-8CD7A5EE4718}">
      <dgm:prSet phldrT="[文字]" custT="1"/>
      <dgm:spPr/>
      <dgm:t>
        <a:bodyPr/>
        <a:lstStyle/>
        <a:p>
          <a:pPr marL="108000">
            <a:lnSpc>
              <a:spcPts val="3200"/>
            </a:lnSpc>
            <a:spcAft>
              <a:spcPts val="0"/>
            </a:spcAft>
          </a:pPr>
          <a:r>
            <a:rPr lang="zh-TW" altLang="en-US" sz="2400" dirty="0" smtClean="0">
              <a:latin typeface="+mj-ea"/>
              <a:ea typeface="+mj-ea"/>
            </a:rPr>
            <a:t>互動</a:t>
          </a:r>
          <a:r>
            <a:rPr lang="zh-TW" altLang="en-US" sz="2400" dirty="0" smtClean="0">
              <a:latin typeface="+mj-ea"/>
              <a:ea typeface="+mj-ea"/>
            </a:rPr>
            <a:t>程式設計 </a:t>
          </a:r>
          <a:r>
            <a:rPr lang="en-US" altLang="zh-TW" sz="2400" dirty="0" smtClean="0">
              <a:latin typeface="+mj-ea"/>
              <a:ea typeface="+mj-ea"/>
            </a:rPr>
            <a:t>(</a:t>
          </a:r>
          <a:r>
            <a:rPr lang="zh-TW" altLang="en-US" sz="2400" dirty="0" smtClean="0">
              <a:latin typeface="+mj-ea"/>
              <a:ea typeface="+mj-ea"/>
            </a:rPr>
            <a:t>含</a:t>
          </a:r>
          <a:r>
            <a:rPr lang="en-US" altLang="zh-TW" sz="2400" dirty="0" smtClean="0">
              <a:latin typeface="+mj-ea"/>
              <a:ea typeface="+mj-ea"/>
            </a:rPr>
            <a:t>AR &amp; VR)</a:t>
          </a:r>
          <a:endParaRPr lang="zh-TW" altLang="en-US" sz="2400" dirty="0">
            <a:latin typeface="+mj-ea"/>
            <a:ea typeface="+mj-ea"/>
          </a:endParaRPr>
        </a:p>
      </dgm:t>
    </dgm:pt>
    <dgm:pt modelId="{D4E8BC70-028D-4623-9027-743AEAD3529A}" type="parTrans" cxnId="{7731EE15-C028-49DC-9ACF-825A5ED90838}">
      <dgm:prSet/>
      <dgm:spPr/>
      <dgm:t>
        <a:bodyPr/>
        <a:lstStyle/>
        <a:p>
          <a:endParaRPr lang="zh-TW" altLang="en-US"/>
        </a:p>
      </dgm:t>
    </dgm:pt>
    <dgm:pt modelId="{68229423-EF4B-4835-BB60-77A01E56DA80}" type="sibTrans" cxnId="{7731EE15-C028-49DC-9ACF-825A5ED90838}">
      <dgm:prSet/>
      <dgm:spPr/>
      <dgm:t>
        <a:bodyPr/>
        <a:lstStyle/>
        <a:p>
          <a:endParaRPr lang="zh-TW" altLang="en-US"/>
        </a:p>
      </dgm:t>
    </dgm:pt>
    <dgm:pt modelId="{5C1F3AB2-4F94-415F-B688-BA112076C0A4}">
      <dgm:prSet phldrT="[文字]" custT="1"/>
      <dgm:spPr/>
      <dgm:t>
        <a:bodyPr/>
        <a:lstStyle/>
        <a:p>
          <a:r>
            <a:rPr lang="zh-TW" altLang="en-US" sz="3600" b="1" dirty="0" smtClean="0">
              <a:latin typeface="+mj-ea"/>
              <a:ea typeface="+mj-ea"/>
            </a:rPr>
            <a:t>視覺傳達設計組</a:t>
          </a:r>
          <a:endParaRPr lang="zh-TW" altLang="en-US" sz="3600" b="1" dirty="0">
            <a:latin typeface="+mj-ea"/>
            <a:ea typeface="+mj-ea"/>
          </a:endParaRPr>
        </a:p>
      </dgm:t>
    </dgm:pt>
    <dgm:pt modelId="{0C881F75-72F9-4E96-9DEE-085573FB8704}" type="parTrans" cxnId="{BADCDF19-9E91-4807-AE56-B9BE9BF870C9}">
      <dgm:prSet/>
      <dgm:spPr/>
      <dgm:t>
        <a:bodyPr/>
        <a:lstStyle/>
        <a:p>
          <a:endParaRPr lang="zh-TW" altLang="en-US"/>
        </a:p>
      </dgm:t>
    </dgm:pt>
    <dgm:pt modelId="{835EBE80-4913-41AC-A41F-7F7F90439E41}" type="sibTrans" cxnId="{BADCDF19-9E91-4807-AE56-B9BE9BF870C9}">
      <dgm:prSet/>
      <dgm:spPr/>
      <dgm:t>
        <a:bodyPr/>
        <a:lstStyle/>
        <a:p>
          <a:endParaRPr lang="zh-TW" altLang="en-US"/>
        </a:p>
      </dgm:t>
    </dgm:pt>
    <dgm:pt modelId="{5B68B623-6F8D-4DFA-BF0B-94EAA4702123}">
      <dgm:prSet phldrT="[文字]" custT="1"/>
      <dgm:spPr/>
      <dgm:t>
        <a:bodyPr/>
        <a:lstStyle/>
        <a:p>
          <a:pPr>
            <a:lnSpc>
              <a:spcPts val="3200"/>
            </a:lnSpc>
            <a:spcAft>
              <a:spcPts val="0"/>
            </a:spcAft>
          </a:pPr>
          <a:r>
            <a:rPr lang="zh-TW" altLang="en-US" sz="2400" dirty="0" smtClean="0">
              <a:latin typeface="+mj-ea"/>
              <a:ea typeface="+mj-ea"/>
            </a:rPr>
            <a:t>互動網頁 </a:t>
          </a:r>
          <a:r>
            <a:rPr lang="en-US" altLang="zh-TW" sz="2400" dirty="0" smtClean="0">
              <a:latin typeface="+mj-ea"/>
              <a:ea typeface="+mj-ea"/>
            </a:rPr>
            <a:t>&amp; </a:t>
          </a:r>
          <a:r>
            <a:rPr lang="zh-TW" altLang="en-US" sz="2400" dirty="0" smtClean="0">
              <a:latin typeface="+mj-ea"/>
              <a:ea typeface="+mj-ea"/>
            </a:rPr>
            <a:t>網頁動畫</a:t>
          </a:r>
          <a:endParaRPr lang="zh-TW" altLang="en-US" sz="2400" dirty="0">
            <a:latin typeface="+mj-ea"/>
            <a:ea typeface="+mj-ea"/>
          </a:endParaRPr>
        </a:p>
      </dgm:t>
    </dgm:pt>
    <dgm:pt modelId="{5C0BA9E3-067B-421D-9C0D-763C9A1FA214}" type="parTrans" cxnId="{237F0125-D8F5-4CAC-B15E-ED23C54B856C}">
      <dgm:prSet/>
      <dgm:spPr/>
      <dgm:t>
        <a:bodyPr/>
        <a:lstStyle/>
        <a:p>
          <a:endParaRPr lang="zh-TW" altLang="en-US"/>
        </a:p>
      </dgm:t>
    </dgm:pt>
    <dgm:pt modelId="{93AFE7AF-18D5-4B9F-9B97-EACC9A459DFA}" type="sibTrans" cxnId="{237F0125-D8F5-4CAC-B15E-ED23C54B856C}">
      <dgm:prSet/>
      <dgm:spPr/>
      <dgm:t>
        <a:bodyPr/>
        <a:lstStyle/>
        <a:p>
          <a:endParaRPr lang="zh-TW" altLang="en-US"/>
        </a:p>
      </dgm:t>
    </dgm:pt>
    <dgm:pt modelId="{0B89B0BB-F679-480E-B85D-151AE8ED1D53}">
      <dgm:prSet phldrT="[文字]" custT="1"/>
      <dgm:spPr/>
      <dgm:t>
        <a:bodyPr/>
        <a:lstStyle/>
        <a:p>
          <a:pPr>
            <a:lnSpc>
              <a:spcPts val="3200"/>
            </a:lnSpc>
            <a:spcAft>
              <a:spcPts val="0"/>
            </a:spcAft>
          </a:pPr>
          <a:r>
            <a:rPr lang="zh-TW" altLang="en-US" sz="2400" dirty="0" smtClean="0">
              <a:latin typeface="+mj-ea"/>
              <a:ea typeface="+mj-ea"/>
            </a:rPr>
            <a:t>互動繪本</a:t>
          </a:r>
          <a:r>
            <a:rPr lang="en-US" altLang="zh-TW" sz="2400" dirty="0" smtClean="0">
              <a:latin typeface="+mj-ea"/>
              <a:ea typeface="+mj-ea"/>
            </a:rPr>
            <a:t>/ </a:t>
          </a:r>
          <a:r>
            <a:rPr lang="zh-TW" altLang="en-US" sz="2400" dirty="0" smtClean="0">
              <a:latin typeface="+mj-ea"/>
              <a:ea typeface="+mj-ea"/>
            </a:rPr>
            <a:t>電子書</a:t>
          </a:r>
          <a:endParaRPr lang="zh-TW" altLang="en-US" sz="2400" dirty="0">
            <a:latin typeface="+mj-ea"/>
            <a:ea typeface="+mj-ea"/>
          </a:endParaRPr>
        </a:p>
      </dgm:t>
    </dgm:pt>
    <dgm:pt modelId="{B81D0F2B-4037-439E-A86D-6DB05BFA4A69}" type="parTrans" cxnId="{012165CF-676F-4F89-A062-69C1445BB858}">
      <dgm:prSet/>
      <dgm:spPr/>
      <dgm:t>
        <a:bodyPr/>
        <a:lstStyle/>
        <a:p>
          <a:endParaRPr lang="zh-TW" altLang="en-US"/>
        </a:p>
      </dgm:t>
    </dgm:pt>
    <dgm:pt modelId="{FEE4DDDF-6A76-44BB-8DCE-4E790F83A1D3}" type="sibTrans" cxnId="{012165CF-676F-4F89-A062-69C1445BB858}">
      <dgm:prSet/>
      <dgm:spPr/>
      <dgm:t>
        <a:bodyPr/>
        <a:lstStyle/>
        <a:p>
          <a:endParaRPr lang="zh-TW" altLang="en-US"/>
        </a:p>
      </dgm:t>
    </dgm:pt>
    <dgm:pt modelId="{06C9704D-811A-47F1-ADDE-05218CA63841}">
      <dgm:prSet phldrT="[文字]" custT="1"/>
      <dgm:spPr/>
      <dgm:t>
        <a:bodyPr/>
        <a:lstStyle/>
        <a:p>
          <a:pPr marL="108000">
            <a:lnSpc>
              <a:spcPts val="3200"/>
            </a:lnSpc>
            <a:spcAft>
              <a:spcPts val="0"/>
            </a:spcAft>
          </a:pPr>
          <a:r>
            <a:rPr lang="en-US" altLang="zh-TW" sz="2400" dirty="0" smtClean="0">
              <a:latin typeface="+mj-ea"/>
              <a:ea typeface="+mj-ea"/>
            </a:rPr>
            <a:t>App</a:t>
          </a:r>
          <a:r>
            <a:rPr lang="zh-TW" altLang="en-US" sz="2400" dirty="0" smtClean="0">
              <a:latin typeface="+mj-ea"/>
              <a:ea typeface="+mj-ea"/>
            </a:rPr>
            <a:t>遊戲設計</a:t>
          </a:r>
          <a:endParaRPr lang="zh-TW" altLang="en-US" sz="2400" dirty="0">
            <a:latin typeface="+mj-ea"/>
            <a:ea typeface="+mj-ea"/>
          </a:endParaRPr>
        </a:p>
      </dgm:t>
    </dgm:pt>
    <dgm:pt modelId="{76B2B2AC-2712-4377-A93E-5E31CB169AA7}" type="parTrans" cxnId="{32DE5B0A-B4B2-461C-94A0-BC4F6092894C}">
      <dgm:prSet/>
      <dgm:spPr/>
      <dgm:t>
        <a:bodyPr/>
        <a:lstStyle/>
        <a:p>
          <a:endParaRPr lang="zh-TW" altLang="en-US"/>
        </a:p>
      </dgm:t>
    </dgm:pt>
    <dgm:pt modelId="{BC50A8D8-BBDF-4E95-A9E3-994BBB2293E7}" type="sibTrans" cxnId="{32DE5B0A-B4B2-461C-94A0-BC4F6092894C}">
      <dgm:prSet/>
      <dgm:spPr/>
      <dgm:t>
        <a:bodyPr/>
        <a:lstStyle/>
        <a:p>
          <a:endParaRPr lang="zh-TW" altLang="en-US"/>
        </a:p>
      </dgm:t>
    </dgm:pt>
    <dgm:pt modelId="{3BE4467E-A8FA-4330-883F-1F8B0A574D15}">
      <dgm:prSet phldrT="[文字]"/>
      <dgm:spPr/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zh-TW" altLang="en-US" sz="3300" dirty="0"/>
        </a:p>
      </dgm:t>
    </dgm:pt>
    <dgm:pt modelId="{18684B0C-3E90-487E-AC89-6F30A8AB9D9D}" type="parTrans" cxnId="{EF2C1325-D580-4453-AEDC-00BC8B8DF20C}">
      <dgm:prSet/>
      <dgm:spPr/>
      <dgm:t>
        <a:bodyPr/>
        <a:lstStyle/>
        <a:p>
          <a:endParaRPr lang="zh-TW" altLang="en-US"/>
        </a:p>
      </dgm:t>
    </dgm:pt>
    <dgm:pt modelId="{BBC7219C-7142-412E-AD41-836900DCCA38}" type="sibTrans" cxnId="{EF2C1325-D580-4453-AEDC-00BC8B8DF20C}">
      <dgm:prSet/>
      <dgm:spPr/>
      <dgm:t>
        <a:bodyPr/>
        <a:lstStyle/>
        <a:p>
          <a:endParaRPr lang="zh-TW" altLang="en-US"/>
        </a:p>
      </dgm:t>
    </dgm:pt>
    <dgm:pt modelId="{03327B0C-1F06-47FE-B52C-B473203B7968}">
      <dgm:prSet phldrT="[文字]" custT="1"/>
      <dgm:spPr/>
      <dgm:t>
        <a:bodyPr/>
        <a:lstStyle/>
        <a:p>
          <a:pPr marL="108000">
            <a:lnSpc>
              <a:spcPts val="3200"/>
            </a:lnSpc>
            <a:spcAft>
              <a:spcPts val="0"/>
            </a:spcAft>
          </a:pPr>
          <a:r>
            <a:rPr lang="zh-TW" altLang="en-US" sz="2400" dirty="0" smtClean="0">
              <a:latin typeface="+mj-ea"/>
              <a:ea typeface="+mj-ea"/>
            </a:rPr>
            <a:t>互動裝置</a:t>
          </a:r>
          <a:r>
            <a:rPr lang="zh-TW" altLang="en-US" sz="2400" dirty="0" smtClean="0">
              <a:solidFill>
                <a:schemeClr val="tx1"/>
              </a:solidFill>
              <a:latin typeface="+mj-ea"/>
              <a:ea typeface="+mj-ea"/>
            </a:rPr>
            <a:t>設計</a:t>
          </a:r>
          <a:endParaRPr lang="zh-TW" altLang="en-US" sz="2400" dirty="0">
            <a:solidFill>
              <a:schemeClr val="tx1"/>
            </a:solidFill>
            <a:latin typeface="+mj-ea"/>
            <a:ea typeface="+mj-ea"/>
          </a:endParaRPr>
        </a:p>
      </dgm:t>
    </dgm:pt>
    <dgm:pt modelId="{84D35AFA-8A6E-4B4C-A5E0-5976B652F004}" type="parTrans" cxnId="{624EB9B0-2DD5-491B-AB77-151024504600}">
      <dgm:prSet/>
      <dgm:spPr/>
      <dgm:t>
        <a:bodyPr/>
        <a:lstStyle/>
        <a:p>
          <a:endParaRPr lang="zh-TW" altLang="en-US"/>
        </a:p>
      </dgm:t>
    </dgm:pt>
    <dgm:pt modelId="{A00873F3-BF32-4047-9367-17BDFF2D7B5B}" type="sibTrans" cxnId="{624EB9B0-2DD5-491B-AB77-151024504600}">
      <dgm:prSet/>
      <dgm:spPr/>
      <dgm:t>
        <a:bodyPr/>
        <a:lstStyle/>
        <a:p>
          <a:endParaRPr lang="zh-TW" altLang="en-US"/>
        </a:p>
      </dgm:t>
    </dgm:pt>
    <dgm:pt modelId="{5BF4062C-594E-40E0-ACE5-2C2AE826E1BA}">
      <dgm:prSet phldrT="[文字]" custT="1"/>
      <dgm:spPr/>
      <dgm:t>
        <a:bodyPr/>
        <a:lstStyle/>
        <a:p>
          <a:pPr>
            <a:lnSpc>
              <a:spcPts val="3200"/>
            </a:lnSpc>
            <a:spcAft>
              <a:spcPts val="0"/>
            </a:spcAft>
          </a:pPr>
          <a:endParaRPr lang="zh-TW" altLang="en-US" sz="2400" dirty="0">
            <a:latin typeface="+mj-ea"/>
            <a:ea typeface="+mj-ea"/>
          </a:endParaRPr>
        </a:p>
      </dgm:t>
    </dgm:pt>
    <dgm:pt modelId="{7A7E533C-701D-42F6-98A7-7A00AC3DB50C}" type="parTrans" cxnId="{F8C6B4BE-9A2E-4447-B973-5ACE21D6C0E2}">
      <dgm:prSet/>
      <dgm:spPr/>
      <dgm:t>
        <a:bodyPr/>
        <a:lstStyle/>
        <a:p>
          <a:endParaRPr lang="zh-TW" altLang="en-US"/>
        </a:p>
      </dgm:t>
    </dgm:pt>
    <dgm:pt modelId="{4DDD344A-F182-4964-871A-D0A860E3098D}" type="sibTrans" cxnId="{F8C6B4BE-9A2E-4447-B973-5ACE21D6C0E2}">
      <dgm:prSet/>
      <dgm:spPr/>
      <dgm:t>
        <a:bodyPr/>
        <a:lstStyle/>
        <a:p>
          <a:endParaRPr lang="zh-TW" altLang="en-US"/>
        </a:p>
      </dgm:t>
    </dgm:pt>
    <dgm:pt modelId="{91F9ECEF-5DD7-40C6-B33C-C620757973ED}">
      <dgm:prSet phldrT="[文字]" custT="1"/>
      <dgm:spPr/>
      <dgm:t>
        <a:bodyPr/>
        <a:lstStyle/>
        <a:p>
          <a:pPr>
            <a:lnSpc>
              <a:spcPts val="3200"/>
            </a:lnSpc>
            <a:spcAft>
              <a:spcPts val="0"/>
            </a:spcAft>
          </a:pPr>
          <a:r>
            <a:rPr lang="zh-TW" altLang="en-US" sz="2400" dirty="0" smtClean="0">
              <a:latin typeface="+mj-ea"/>
              <a:ea typeface="+mj-ea"/>
            </a:rPr>
            <a:t>介面視覺設計</a:t>
          </a:r>
          <a:endParaRPr lang="zh-TW" altLang="en-US" sz="2400" dirty="0">
            <a:latin typeface="+mj-ea"/>
            <a:ea typeface="+mj-ea"/>
          </a:endParaRPr>
        </a:p>
      </dgm:t>
    </dgm:pt>
    <dgm:pt modelId="{B3D85B78-A190-4961-BE92-28E9581E4DF0}" type="parTrans" cxnId="{1EB573E6-F474-4BE0-B2E1-845D55B91C6F}">
      <dgm:prSet/>
      <dgm:spPr/>
      <dgm:t>
        <a:bodyPr/>
        <a:lstStyle/>
        <a:p>
          <a:endParaRPr lang="zh-TW" altLang="en-US"/>
        </a:p>
      </dgm:t>
    </dgm:pt>
    <dgm:pt modelId="{F5CB79F8-F6F4-4E3A-96AE-77E8E187FFE3}" type="sibTrans" cxnId="{1EB573E6-F474-4BE0-B2E1-845D55B91C6F}">
      <dgm:prSet/>
      <dgm:spPr/>
      <dgm:t>
        <a:bodyPr/>
        <a:lstStyle/>
        <a:p>
          <a:endParaRPr lang="zh-TW" altLang="en-US"/>
        </a:p>
      </dgm:t>
    </dgm:pt>
    <dgm:pt modelId="{F5ED0479-9029-4389-B5C2-68583B9AD611}">
      <dgm:prSet phldrT="[文字]" custT="1"/>
      <dgm:spPr/>
      <dgm:t>
        <a:bodyPr/>
        <a:lstStyle/>
        <a:p>
          <a:pPr>
            <a:lnSpc>
              <a:spcPts val="3200"/>
            </a:lnSpc>
            <a:spcAft>
              <a:spcPts val="0"/>
            </a:spcAft>
          </a:pPr>
          <a:r>
            <a:rPr lang="en-US" altLang="zh-TW" sz="2400" dirty="0" smtClean="0">
              <a:latin typeface="+mj-ea"/>
              <a:ea typeface="+mj-ea"/>
            </a:rPr>
            <a:t>UI</a:t>
          </a:r>
          <a:r>
            <a:rPr lang="zh-TW" altLang="en-US" sz="2400" dirty="0" smtClean="0">
              <a:latin typeface="+mj-ea"/>
              <a:ea typeface="+mj-ea"/>
            </a:rPr>
            <a:t>前端設計</a:t>
          </a:r>
          <a:endParaRPr lang="zh-TW" altLang="en-US" sz="2400" dirty="0">
            <a:latin typeface="+mj-ea"/>
            <a:ea typeface="+mj-ea"/>
          </a:endParaRPr>
        </a:p>
      </dgm:t>
    </dgm:pt>
    <dgm:pt modelId="{F00D46C7-4FA1-402B-A741-1D1C6B7BE212}" type="parTrans" cxnId="{9242020F-2E4A-4914-8AF3-6E9769753DF1}">
      <dgm:prSet/>
      <dgm:spPr/>
      <dgm:t>
        <a:bodyPr/>
        <a:lstStyle/>
        <a:p>
          <a:endParaRPr lang="zh-TW" altLang="en-US"/>
        </a:p>
      </dgm:t>
    </dgm:pt>
    <dgm:pt modelId="{6133BF78-981B-47BA-8335-C55CAF840266}" type="sibTrans" cxnId="{9242020F-2E4A-4914-8AF3-6E9769753DF1}">
      <dgm:prSet/>
      <dgm:spPr/>
      <dgm:t>
        <a:bodyPr/>
        <a:lstStyle/>
        <a:p>
          <a:endParaRPr lang="zh-TW" altLang="en-US"/>
        </a:p>
      </dgm:t>
    </dgm:pt>
    <dgm:pt modelId="{319F7FB5-F34B-40C8-8DEE-871D68F9B356}" type="pres">
      <dgm:prSet presAssocID="{4350E1F4-06E6-44DD-83D2-9AEBFB4E013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7EF5CF42-2B88-4FB3-8637-F2C888110F0E}" type="pres">
      <dgm:prSet presAssocID="{CE88FAD7-8116-4341-A22D-0BBF1DDDA05F}" presName="linNode" presStyleCnt="0"/>
      <dgm:spPr/>
    </dgm:pt>
    <dgm:pt modelId="{045FE261-35F3-4072-AA04-022008E04706}" type="pres">
      <dgm:prSet presAssocID="{CE88FAD7-8116-4341-A22D-0BBF1DDDA05F}" presName="parentShp" presStyleLbl="node1" presStyleIdx="0" presStyleCnt="2" custScaleX="893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96A2B6-C1D2-402D-B765-8F499806D9FB}" type="pres">
      <dgm:prSet presAssocID="{CE88FAD7-8116-4341-A22D-0BBF1DDDA05F}" presName="childShp" presStyleLbl="bgAccFollowNode1" presStyleIdx="0" presStyleCnt="2" custScaleX="1074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A36008-0E34-4628-A95A-300FF9F29757}" type="pres">
      <dgm:prSet presAssocID="{D78FB0FD-C45C-45F9-A0E5-D51AA782BD0B}" presName="spacing" presStyleCnt="0"/>
      <dgm:spPr/>
    </dgm:pt>
    <dgm:pt modelId="{5A8FA235-7397-43E5-8382-468CD1172FC0}" type="pres">
      <dgm:prSet presAssocID="{5C1F3AB2-4F94-415F-B688-BA112076C0A4}" presName="linNode" presStyleCnt="0"/>
      <dgm:spPr/>
    </dgm:pt>
    <dgm:pt modelId="{6CCE723D-8B74-484F-8526-A0293964E735}" type="pres">
      <dgm:prSet presAssocID="{5C1F3AB2-4F94-415F-B688-BA112076C0A4}" presName="parentShp" presStyleLbl="node1" presStyleIdx="1" presStyleCnt="2" custScaleX="89411" custLinFactNeighborX="-33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07A89B-9666-42DD-97F9-EE02AB9016FB}" type="pres">
      <dgm:prSet presAssocID="{5C1F3AB2-4F94-415F-B688-BA112076C0A4}" presName="childShp" presStyleLbl="bgAccFollowNode1" presStyleIdx="1" presStyleCnt="2" custLinFactNeighborX="-450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12165CF-676F-4F89-A062-69C1445BB858}" srcId="{5C1F3AB2-4F94-415F-B688-BA112076C0A4}" destId="{0B89B0BB-F679-480E-B85D-151AE8ED1D53}" srcOrd="1" destOrd="0" parTransId="{B81D0F2B-4037-439E-A86D-6DB05BFA4A69}" sibTransId="{FEE4DDDF-6A76-44BB-8DCE-4E790F83A1D3}"/>
    <dgm:cxn modelId="{4D68FFEE-2B40-428A-9F20-BC498583F148}" type="presOf" srcId="{F5ED0479-9029-4389-B5C2-68583B9AD611}" destId="{2D07A89B-9666-42DD-97F9-EE02AB9016FB}" srcOrd="0" destOrd="3" presId="urn:microsoft.com/office/officeart/2005/8/layout/vList6"/>
    <dgm:cxn modelId="{81A2DFBA-6A0D-4587-B1B4-CA1E9CACE50F}" type="presOf" srcId="{54F80B02-9046-448A-BE53-8CD7A5EE4718}" destId="{5196A2B6-C1D2-402D-B765-8F499806D9FB}" srcOrd="0" destOrd="1" presId="urn:microsoft.com/office/officeart/2005/8/layout/vList6"/>
    <dgm:cxn modelId="{BADCDF19-9E91-4807-AE56-B9BE9BF870C9}" srcId="{4350E1F4-06E6-44DD-83D2-9AEBFB4E013A}" destId="{5C1F3AB2-4F94-415F-B688-BA112076C0A4}" srcOrd="1" destOrd="0" parTransId="{0C881F75-72F9-4E96-9DEE-085573FB8704}" sibTransId="{835EBE80-4913-41AC-A41F-7F7F90439E41}"/>
    <dgm:cxn modelId="{B0E4D746-AF63-4B7D-9026-8466BBF49017}" type="presOf" srcId="{91F9ECEF-5DD7-40C6-B33C-C620757973ED}" destId="{2D07A89B-9666-42DD-97F9-EE02AB9016FB}" srcOrd="0" destOrd="2" presId="urn:microsoft.com/office/officeart/2005/8/layout/vList6"/>
    <dgm:cxn modelId="{131A3951-15BC-48F2-8ED0-0BAC44FB382D}" type="presOf" srcId="{5BF4062C-594E-40E0-ACE5-2C2AE826E1BA}" destId="{2D07A89B-9666-42DD-97F9-EE02AB9016FB}" srcOrd="0" destOrd="4" presId="urn:microsoft.com/office/officeart/2005/8/layout/vList6"/>
    <dgm:cxn modelId="{237F0125-D8F5-4CAC-B15E-ED23C54B856C}" srcId="{5C1F3AB2-4F94-415F-B688-BA112076C0A4}" destId="{5B68B623-6F8D-4DFA-BF0B-94EAA4702123}" srcOrd="0" destOrd="0" parTransId="{5C0BA9E3-067B-421D-9C0D-763C9A1FA214}" sibTransId="{93AFE7AF-18D5-4B9F-9B97-EACC9A459DFA}"/>
    <dgm:cxn modelId="{9242020F-2E4A-4914-8AF3-6E9769753DF1}" srcId="{5C1F3AB2-4F94-415F-B688-BA112076C0A4}" destId="{F5ED0479-9029-4389-B5C2-68583B9AD611}" srcOrd="3" destOrd="0" parTransId="{F00D46C7-4FA1-402B-A741-1D1C6B7BE212}" sibTransId="{6133BF78-981B-47BA-8335-C55CAF840266}"/>
    <dgm:cxn modelId="{1EB573E6-F474-4BE0-B2E1-845D55B91C6F}" srcId="{5C1F3AB2-4F94-415F-B688-BA112076C0A4}" destId="{91F9ECEF-5DD7-40C6-B33C-C620757973ED}" srcOrd="2" destOrd="0" parTransId="{B3D85B78-A190-4961-BE92-28E9581E4DF0}" sibTransId="{F5CB79F8-F6F4-4E3A-96AE-77E8E187FFE3}"/>
    <dgm:cxn modelId="{F8C6B4BE-9A2E-4447-B973-5ACE21D6C0E2}" srcId="{5C1F3AB2-4F94-415F-B688-BA112076C0A4}" destId="{5BF4062C-594E-40E0-ACE5-2C2AE826E1BA}" srcOrd="4" destOrd="0" parTransId="{7A7E533C-701D-42F6-98A7-7A00AC3DB50C}" sibTransId="{4DDD344A-F182-4964-871A-D0A860E3098D}"/>
    <dgm:cxn modelId="{32DE5B0A-B4B2-461C-94A0-BC4F6092894C}" srcId="{CE88FAD7-8116-4341-A22D-0BBF1DDDA05F}" destId="{06C9704D-811A-47F1-ADDE-05218CA63841}" srcOrd="2" destOrd="0" parTransId="{76B2B2AC-2712-4377-A93E-5E31CB169AA7}" sibTransId="{BC50A8D8-BBDF-4E95-A9E3-994BBB2293E7}"/>
    <dgm:cxn modelId="{491B2204-A5DE-4885-ADFB-4DF6F874B70D}" type="presOf" srcId="{7E9FB2BC-B0E8-45B9-8990-58851AA3AB43}" destId="{5196A2B6-C1D2-402D-B765-8F499806D9FB}" srcOrd="0" destOrd="0" presId="urn:microsoft.com/office/officeart/2005/8/layout/vList6"/>
    <dgm:cxn modelId="{624EB9B0-2DD5-491B-AB77-151024504600}" srcId="{CE88FAD7-8116-4341-A22D-0BBF1DDDA05F}" destId="{03327B0C-1F06-47FE-B52C-B473203B7968}" srcOrd="3" destOrd="0" parTransId="{84D35AFA-8A6E-4B4C-A5E0-5976B652F004}" sibTransId="{A00873F3-BF32-4047-9367-17BDFF2D7B5B}"/>
    <dgm:cxn modelId="{B1F8FC31-2751-4BA1-ADE0-D9D0BB12F5D8}" srcId="{4350E1F4-06E6-44DD-83D2-9AEBFB4E013A}" destId="{CE88FAD7-8116-4341-A22D-0BBF1DDDA05F}" srcOrd="0" destOrd="0" parTransId="{CE23273A-37F3-4851-A9E0-0F3636CD5042}" sibTransId="{D78FB0FD-C45C-45F9-A0E5-D51AA782BD0B}"/>
    <dgm:cxn modelId="{CC10F05E-0AC4-4B46-A6D5-236C187A1531}" type="presOf" srcId="{CE88FAD7-8116-4341-A22D-0BBF1DDDA05F}" destId="{045FE261-35F3-4072-AA04-022008E04706}" srcOrd="0" destOrd="0" presId="urn:microsoft.com/office/officeart/2005/8/layout/vList6"/>
    <dgm:cxn modelId="{EF2C1325-D580-4453-AEDC-00BC8B8DF20C}" srcId="{5C1F3AB2-4F94-415F-B688-BA112076C0A4}" destId="{3BE4467E-A8FA-4330-883F-1F8B0A574D15}" srcOrd="5" destOrd="0" parTransId="{18684B0C-3E90-487E-AC89-6F30A8AB9D9D}" sibTransId="{BBC7219C-7142-412E-AD41-836900DCCA38}"/>
    <dgm:cxn modelId="{517319DE-0A42-45EB-812B-9F7D05BCB527}" type="presOf" srcId="{5C1F3AB2-4F94-415F-B688-BA112076C0A4}" destId="{6CCE723D-8B74-484F-8526-A0293964E735}" srcOrd="0" destOrd="0" presId="urn:microsoft.com/office/officeart/2005/8/layout/vList6"/>
    <dgm:cxn modelId="{C385E60C-67B0-4720-82AD-99A8BEFE65C8}" type="presOf" srcId="{5B68B623-6F8D-4DFA-BF0B-94EAA4702123}" destId="{2D07A89B-9666-42DD-97F9-EE02AB9016FB}" srcOrd="0" destOrd="0" presId="urn:microsoft.com/office/officeart/2005/8/layout/vList6"/>
    <dgm:cxn modelId="{CBBF6C20-05B0-4C47-BBBE-8E17E0FA0D59}" type="presOf" srcId="{0B89B0BB-F679-480E-B85D-151AE8ED1D53}" destId="{2D07A89B-9666-42DD-97F9-EE02AB9016FB}" srcOrd="0" destOrd="1" presId="urn:microsoft.com/office/officeart/2005/8/layout/vList6"/>
    <dgm:cxn modelId="{EC76BFF0-D651-4148-9EFB-D3400AA4DFE7}" type="presOf" srcId="{4350E1F4-06E6-44DD-83D2-9AEBFB4E013A}" destId="{319F7FB5-F34B-40C8-8DEE-871D68F9B356}" srcOrd="0" destOrd="0" presId="urn:microsoft.com/office/officeart/2005/8/layout/vList6"/>
    <dgm:cxn modelId="{AB4F1056-390F-40FB-81E5-38028CF642B9}" type="presOf" srcId="{03327B0C-1F06-47FE-B52C-B473203B7968}" destId="{5196A2B6-C1D2-402D-B765-8F499806D9FB}" srcOrd="0" destOrd="3" presId="urn:microsoft.com/office/officeart/2005/8/layout/vList6"/>
    <dgm:cxn modelId="{7731EE15-C028-49DC-9ACF-825A5ED90838}" srcId="{CE88FAD7-8116-4341-A22D-0BBF1DDDA05F}" destId="{54F80B02-9046-448A-BE53-8CD7A5EE4718}" srcOrd="1" destOrd="0" parTransId="{D4E8BC70-028D-4623-9027-743AEAD3529A}" sibTransId="{68229423-EF4B-4835-BB60-77A01E56DA80}"/>
    <dgm:cxn modelId="{0438E459-CBBB-4AF3-880A-B17200EB3362}" type="presOf" srcId="{3BE4467E-A8FA-4330-883F-1F8B0A574D15}" destId="{2D07A89B-9666-42DD-97F9-EE02AB9016FB}" srcOrd="0" destOrd="5" presId="urn:microsoft.com/office/officeart/2005/8/layout/vList6"/>
    <dgm:cxn modelId="{86D71220-267A-4253-A329-BBA71D96984F}" srcId="{CE88FAD7-8116-4341-A22D-0BBF1DDDA05F}" destId="{7E9FB2BC-B0E8-45B9-8990-58851AA3AB43}" srcOrd="0" destOrd="0" parTransId="{F8ECAF04-BDF4-4F28-B31A-CAF53A195833}" sibTransId="{5792071D-321A-42D3-A9CA-618314936BFF}"/>
    <dgm:cxn modelId="{63C6BE4E-AFF8-4165-966F-CBD1E312937D}" type="presOf" srcId="{06C9704D-811A-47F1-ADDE-05218CA63841}" destId="{5196A2B6-C1D2-402D-B765-8F499806D9FB}" srcOrd="0" destOrd="2" presId="urn:microsoft.com/office/officeart/2005/8/layout/vList6"/>
    <dgm:cxn modelId="{694DAA09-E712-4D1F-89C4-98E831C61380}" type="presParOf" srcId="{319F7FB5-F34B-40C8-8DEE-871D68F9B356}" destId="{7EF5CF42-2B88-4FB3-8637-F2C888110F0E}" srcOrd="0" destOrd="0" presId="urn:microsoft.com/office/officeart/2005/8/layout/vList6"/>
    <dgm:cxn modelId="{C960DF73-B722-4C92-AC04-6DF372B94B5A}" type="presParOf" srcId="{7EF5CF42-2B88-4FB3-8637-F2C888110F0E}" destId="{045FE261-35F3-4072-AA04-022008E04706}" srcOrd="0" destOrd="0" presId="urn:microsoft.com/office/officeart/2005/8/layout/vList6"/>
    <dgm:cxn modelId="{07616E3C-92C7-49CE-9D8E-92CC8DB50ECE}" type="presParOf" srcId="{7EF5CF42-2B88-4FB3-8637-F2C888110F0E}" destId="{5196A2B6-C1D2-402D-B765-8F499806D9FB}" srcOrd="1" destOrd="0" presId="urn:microsoft.com/office/officeart/2005/8/layout/vList6"/>
    <dgm:cxn modelId="{9050E577-F403-4FE5-97A2-43BC75BBF05E}" type="presParOf" srcId="{319F7FB5-F34B-40C8-8DEE-871D68F9B356}" destId="{FCA36008-0E34-4628-A95A-300FF9F29757}" srcOrd="1" destOrd="0" presId="urn:microsoft.com/office/officeart/2005/8/layout/vList6"/>
    <dgm:cxn modelId="{109A2898-1F82-45AC-AC19-16D1E148AD47}" type="presParOf" srcId="{319F7FB5-F34B-40C8-8DEE-871D68F9B356}" destId="{5A8FA235-7397-43E5-8382-468CD1172FC0}" srcOrd="2" destOrd="0" presId="urn:microsoft.com/office/officeart/2005/8/layout/vList6"/>
    <dgm:cxn modelId="{FC61DB9A-04B2-40BA-9B1B-D990DBFC2AE1}" type="presParOf" srcId="{5A8FA235-7397-43E5-8382-468CD1172FC0}" destId="{6CCE723D-8B74-484F-8526-A0293964E735}" srcOrd="0" destOrd="0" presId="urn:microsoft.com/office/officeart/2005/8/layout/vList6"/>
    <dgm:cxn modelId="{41E423F2-9604-4A67-B5B7-691F86557794}" type="presParOf" srcId="{5A8FA235-7397-43E5-8382-468CD1172FC0}" destId="{2D07A89B-9666-42DD-97F9-EE02AB9016F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63ECE2-7C6C-4001-BFE2-2532A89C838C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zh-TW" altLang="en-US"/>
        </a:p>
      </dgm:t>
    </dgm:pt>
    <dgm:pt modelId="{AB283C84-2415-4844-BFD3-EF9A0772F56B}">
      <dgm:prSet phldrT="[文字]" custT="1"/>
      <dgm:spPr/>
      <dgm:t>
        <a:bodyPr/>
        <a:lstStyle/>
        <a:p>
          <a:r>
            <a:rPr lang="zh-TW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互動設計</a:t>
          </a:r>
          <a:endParaRPr lang="zh-TW" alt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</dgm:t>
    </dgm:pt>
    <dgm:pt modelId="{FA7E330F-3489-4DBE-8B33-8A3BBFA925B4}" type="parTrans" cxnId="{CC360413-1905-4779-87C5-2F8B97181507}">
      <dgm:prSet/>
      <dgm:spPr/>
      <dgm:t>
        <a:bodyPr/>
        <a:lstStyle/>
        <a:p>
          <a:endParaRPr lang="zh-TW" altLang="en-US"/>
        </a:p>
      </dgm:t>
    </dgm:pt>
    <dgm:pt modelId="{49BC67B9-2241-4BF7-8999-1242E8BADCC3}" type="sibTrans" cxnId="{CC360413-1905-4779-87C5-2F8B97181507}">
      <dgm:prSet/>
      <dgm:spPr/>
      <dgm:t>
        <a:bodyPr/>
        <a:lstStyle/>
        <a:p>
          <a:endParaRPr lang="zh-TW" altLang="en-US"/>
        </a:p>
      </dgm:t>
    </dgm:pt>
    <dgm:pt modelId="{F43C1269-6566-4ED5-826D-5AE3090F7585}">
      <dgm:prSet phldrT="[文字]" custT="1"/>
      <dgm:spPr/>
      <dgm:t>
        <a:bodyPr/>
        <a:lstStyle/>
        <a:p>
          <a:r>
            <a:rPr lang="zh-TW" altLang="en-US" sz="2000" b="1" dirty="0" smtClean="0">
              <a:latin typeface="+mj-ea"/>
              <a:ea typeface="+mj-ea"/>
            </a:rPr>
            <a:t>視覺傳達設計</a:t>
          </a:r>
          <a:endParaRPr lang="zh-TW" altLang="en-US" sz="2000" b="1" dirty="0">
            <a:latin typeface="+mj-ea"/>
            <a:ea typeface="+mj-ea"/>
          </a:endParaRPr>
        </a:p>
      </dgm:t>
    </dgm:pt>
    <dgm:pt modelId="{BC1D4344-7367-4C77-BFD3-639176296338}" type="parTrans" cxnId="{02CDCFA2-3D7A-46D3-A74A-666B9159E696}">
      <dgm:prSet/>
      <dgm:spPr/>
      <dgm:t>
        <a:bodyPr/>
        <a:lstStyle/>
        <a:p>
          <a:endParaRPr lang="zh-TW" altLang="en-US"/>
        </a:p>
      </dgm:t>
    </dgm:pt>
    <dgm:pt modelId="{340CFA65-63B5-469F-83CE-B453F3730D62}" type="sibTrans" cxnId="{02CDCFA2-3D7A-46D3-A74A-666B9159E696}">
      <dgm:prSet/>
      <dgm:spPr/>
      <dgm:t>
        <a:bodyPr/>
        <a:lstStyle/>
        <a:p>
          <a:endParaRPr lang="zh-TW" altLang="en-US"/>
        </a:p>
      </dgm:t>
    </dgm:pt>
    <dgm:pt modelId="{ED11E243-A7B5-4DE7-937F-B389A2540D6D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000" b="1" dirty="0" smtClean="0">
              <a:latin typeface="+mj-ea"/>
              <a:ea typeface="+mj-ea"/>
            </a:rPr>
            <a:t>媒體</a:t>
          </a:r>
          <a:endParaRPr lang="en-US" altLang="zh-TW" sz="2000" b="1" dirty="0" smtClean="0">
            <a:latin typeface="+mj-ea"/>
            <a:ea typeface="+mj-ea"/>
          </a:endParaRPr>
        </a:p>
        <a:p>
          <a:pPr>
            <a:spcAft>
              <a:spcPts val="0"/>
            </a:spcAft>
          </a:pPr>
          <a:r>
            <a:rPr lang="zh-TW" altLang="en-US" sz="2000" b="1" dirty="0" smtClean="0">
              <a:latin typeface="+mj-ea"/>
              <a:ea typeface="+mj-ea"/>
            </a:rPr>
            <a:t>設計</a:t>
          </a:r>
          <a:endParaRPr lang="zh-TW" altLang="en-US" sz="2000" b="1" dirty="0">
            <a:latin typeface="+mj-ea"/>
            <a:ea typeface="+mj-ea"/>
          </a:endParaRPr>
        </a:p>
      </dgm:t>
    </dgm:pt>
    <dgm:pt modelId="{1A59CBE7-B9F8-48DC-B8CD-ADCAD55ED43C}" type="parTrans" cxnId="{0B8F5D6E-B1D1-4055-BC16-4F177CFD6D43}">
      <dgm:prSet/>
      <dgm:spPr/>
      <dgm:t>
        <a:bodyPr/>
        <a:lstStyle/>
        <a:p>
          <a:endParaRPr lang="zh-TW" altLang="en-US"/>
        </a:p>
      </dgm:t>
    </dgm:pt>
    <dgm:pt modelId="{3B99587D-7AA9-4015-839B-979F833F693A}" type="sibTrans" cxnId="{0B8F5D6E-B1D1-4055-BC16-4F177CFD6D43}">
      <dgm:prSet/>
      <dgm:spPr/>
      <dgm:t>
        <a:bodyPr/>
        <a:lstStyle/>
        <a:p>
          <a:endParaRPr lang="zh-TW" altLang="en-US"/>
        </a:p>
      </dgm:t>
    </dgm:pt>
    <dgm:pt modelId="{C11D2188-B2DC-4EA2-AABC-1125E48BBEAB}">
      <dgm:prSet phldrT="[文字]" custT="1"/>
      <dgm:spPr/>
      <dgm:t>
        <a:bodyPr/>
        <a:lstStyle/>
        <a:p>
          <a:r>
            <a:rPr lang="zh-TW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設計</a:t>
          </a:r>
          <a:endParaRPr lang="zh-TW" alt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</dgm:t>
    </dgm:pt>
    <dgm:pt modelId="{A958D798-D8CD-49EB-867E-E2251A635C6C}" type="parTrans" cxnId="{B96A97B0-84FE-4FA1-898D-6F6C9573B0BC}">
      <dgm:prSet/>
      <dgm:spPr/>
      <dgm:t>
        <a:bodyPr/>
        <a:lstStyle/>
        <a:p>
          <a:endParaRPr lang="zh-TW" altLang="en-US"/>
        </a:p>
      </dgm:t>
    </dgm:pt>
    <dgm:pt modelId="{2E7254B8-F003-415D-AB16-724E986A7D84}" type="sibTrans" cxnId="{B96A97B0-84FE-4FA1-898D-6F6C9573B0BC}">
      <dgm:prSet/>
      <dgm:spPr/>
      <dgm:t>
        <a:bodyPr/>
        <a:lstStyle/>
        <a:p>
          <a:endParaRPr lang="zh-TW" altLang="en-US"/>
        </a:p>
      </dgm:t>
    </dgm:pt>
    <dgm:pt modelId="{86DB9ED9-CEC1-45CA-96A1-E53CEA135FBE}">
      <dgm:prSet phldrT="[文字]" custT="1"/>
      <dgm:spPr/>
      <dgm:t>
        <a:bodyPr/>
        <a:lstStyle/>
        <a:p>
          <a:r>
            <a:rPr lang="zh-TW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科技</a:t>
          </a:r>
          <a:endParaRPr lang="zh-TW" alt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</dgm:t>
    </dgm:pt>
    <dgm:pt modelId="{1A230044-6D5A-4440-8091-C8039F2347F3}" type="parTrans" cxnId="{1EAB636F-E238-476C-815D-1FD7788380C6}">
      <dgm:prSet/>
      <dgm:spPr/>
      <dgm:t>
        <a:bodyPr/>
        <a:lstStyle/>
        <a:p>
          <a:endParaRPr lang="zh-TW" altLang="en-US"/>
        </a:p>
      </dgm:t>
    </dgm:pt>
    <dgm:pt modelId="{33795F3A-4466-474F-BF23-A8D7031631D6}" type="sibTrans" cxnId="{1EAB636F-E238-476C-815D-1FD7788380C6}">
      <dgm:prSet/>
      <dgm:spPr/>
      <dgm:t>
        <a:bodyPr/>
        <a:lstStyle/>
        <a:p>
          <a:endParaRPr lang="zh-TW" altLang="en-US"/>
        </a:p>
      </dgm:t>
    </dgm:pt>
    <dgm:pt modelId="{D7440EA4-98A0-4C9C-A89C-6735D12192FC}" type="pres">
      <dgm:prSet presAssocID="{8863ECE2-7C6C-4001-BFE2-2532A89C838C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zh-TW" altLang="en-US"/>
        </a:p>
      </dgm:t>
    </dgm:pt>
    <dgm:pt modelId="{C9E3EFD0-7220-490C-98D2-EDEEE9F793E9}" type="pres">
      <dgm:prSet presAssocID="{AB283C84-2415-4844-BFD3-EF9A0772F56B}" presName="parTx1" presStyleLbl="node1" presStyleIdx="0" presStyleCnt="3" custScaleX="174807" custScaleY="174807"/>
      <dgm:spPr/>
      <dgm:t>
        <a:bodyPr/>
        <a:lstStyle/>
        <a:p>
          <a:endParaRPr lang="zh-TW" altLang="en-US"/>
        </a:p>
      </dgm:t>
    </dgm:pt>
    <dgm:pt modelId="{E2CEBA51-DCF0-4EDA-894B-1CBADE762ABD}" type="pres">
      <dgm:prSet presAssocID="{AB283C84-2415-4844-BFD3-EF9A0772F56B}" presName="spPre1" presStyleCnt="0"/>
      <dgm:spPr/>
    </dgm:pt>
    <dgm:pt modelId="{7D26015E-8D29-44B5-8CDB-0AD8AF61F627}" type="pres">
      <dgm:prSet presAssocID="{AB283C84-2415-4844-BFD3-EF9A0772F56B}" presName="chLin1" presStyleCnt="0"/>
      <dgm:spPr/>
    </dgm:pt>
    <dgm:pt modelId="{E3C5A4B5-D153-40BB-A5E4-D4FABBAC84AA}" type="pres">
      <dgm:prSet presAssocID="{BC1D4344-7367-4C77-BFD3-639176296338}" presName="Name11" presStyleLbl="parChTrans1D1" presStyleIdx="0" presStyleCnt="8"/>
      <dgm:spPr>
        <a:ln w="28575">
          <a:solidFill>
            <a:srgbClr val="7030A0"/>
          </a:solidFill>
        </a:ln>
      </dgm:spPr>
      <dgm:t>
        <a:bodyPr/>
        <a:lstStyle/>
        <a:p>
          <a:endParaRPr lang="zh-TW" altLang="en-US"/>
        </a:p>
      </dgm:t>
    </dgm:pt>
    <dgm:pt modelId="{AB158988-43CE-4C0B-827D-44F5A02C6247}" type="pres">
      <dgm:prSet presAssocID="{BC1D4344-7367-4C77-BFD3-639176296338}" presName="Name31" presStyleLbl="parChTrans1D1" presStyleIdx="1" presStyleCnt="8"/>
      <dgm:spPr>
        <a:ln w="28575">
          <a:solidFill>
            <a:srgbClr val="990099"/>
          </a:solidFill>
        </a:ln>
      </dgm:spPr>
      <dgm:t>
        <a:bodyPr/>
        <a:lstStyle/>
        <a:p>
          <a:endParaRPr lang="zh-TW" altLang="en-US"/>
        </a:p>
      </dgm:t>
    </dgm:pt>
    <dgm:pt modelId="{22046A0C-8A23-4942-AAE0-76C22AA652DA}" type="pres">
      <dgm:prSet presAssocID="{F43C1269-6566-4ED5-826D-5AE3090F7585}" presName="txAndLines1" presStyleCnt="0"/>
      <dgm:spPr/>
    </dgm:pt>
    <dgm:pt modelId="{E643956E-4E76-4E5E-8D14-E5475DC44155}" type="pres">
      <dgm:prSet presAssocID="{F43C1269-6566-4ED5-826D-5AE3090F7585}" presName="anchor1" presStyleCnt="0"/>
      <dgm:spPr/>
    </dgm:pt>
    <dgm:pt modelId="{08D23CD6-A93C-4D4E-9A29-059E86F9D7DC}" type="pres">
      <dgm:prSet presAssocID="{F43C1269-6566-4ED5-826D-5AE3090F7585}" presName="backup1" presStyleCnt="0"/>
      <dgm:spPr/>
    </dgm:pt>
    <dgm:pt modelId="{707EFFB0-663B-4E6D-86BA-CA2914317523}" type="pres">
      <dgm:prSet presAssocID="{F43C1269-6566-4ED5-826D-5AE3090F7585}" presName="preLine1" presStyleLbl="parChTrans1D1" presStyleIdx="2" presStyleCnt="8"/>
      <dgm:spPr>
        <a:ln w="28575">
          <a:solidFill>
            <a:srgbClr val="7030A0"/>
          </a:solidFill>
        </a:ln>
      </dgm:spPr>
      <dgm:t>
        <a:bodyPr/>
        <a:lstStyle/>
        <a:p>
          <a:endParaRPr lang="zh-TW" altLang="en-US"/>
        </a:p>
      </dgm:t>
    </dgm:pt>
    <dgm:pt modelId="{83AFB092-6BD7-4B0D-86DA-2C821C64F998}" type="pres">
      <dgm:prSet presAssocID="{F43C1269-6566-4ED5-826D-5AE3090F7585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57A7E1-7693-496C-ABA8-B12E9723BD03}" type="pres">
      <dgm:prSet presAssocID="{F43C1269-6566-4ED5-826D-5AE3090F7585}" presName="postLine1" presStyleLbl="parChTrans1D1" presStyleIdx="3" presStyleCnt="8"/>
      <dgm:spPr>
        <a:ln w="28575">
          <a:solidFill>
            <a:srgbClr val="990099"/>
          </a:solidFill>
        </a:ln>
      </dgm:spPr>
      <dgm:t>
        <a:bodyPr/>
        <a:lstStyle/>
        <a:p>
          <a:endParaRPr lang="zh-TW" altLang="en-US"/>
        </a:p>
      </dgm:t>
    </dgm:pt>
    <dgm:pt modelId="{6B2D1CDC-534C-4A7E-8193-53443E5DF367}" type="pres">
      <dgm:prSet presAssocID="{1A59CBE7-B9F8-48DC-B8CD-ADCAD55ED43C}" presName="Name11" presStyleLbl="parChTrans1D1" presStyleIdx="4" presStyleCnt="8"/>
      <dgm:spPr>
        <a:ln w="28575">
          <a:solidFill>
            <a:srgbClr val="990099"/>
          </a:solidFill>
        </a:ln>
      </dgm:spPr>
      <dgm:t>
        <a:bodyPr/>
        <a:lstStyle/>
        <a:p>
          <a:endParaRPr lang="zh-TW" altLang="en-US"/>
        </a:p>
      </dgm:t>
    </dgm:pt>
    <dgm:pt modelId="{2DD591E2-1227-4A55-99C4-1542428AE2A6}" type="pres">
      <dgm:prSet presAssocID="{1A59CBE7-B9F8-48DC-B8CD-ADCAD55ED43C}" presName="Name31" presStyleLbl="parChTrans1D1" presStyleIdx="5" presStyleCnt="8"/>
      <dgm:spPr>
        <a:ln w="28575">
          <a:solidFill>
            <a:srgbClr val="990099"/>
          </a:solidFill>
        </a:ln>
      </dgm:spPr>
      <dgm:t>
        <a:bodyPr/>
        <a:lstStyle/>
        <a:p>
          <a:endParaRPr lang="zh-TW" altLang="en-US"/>
        </a:p>
      </dgm:t>
    </dgm:pt>
    <dgm:pt modelId="{7E1205EE-2F18-48D2-8FB2-F49A7FFFECCF}" type="pres">
      <dgm:prSet presAssocID="{ED11E243-A7B5-4DE7-937F-B389A2540D6D}" presName="txAndLines1" presStyleCnt="0"/>
      <dgm:spPr/>
    </dgm:pt>
    <dgm:pt modelId="{B7BB442A-D081-4501-82AD-75AC5B1D23B9}" type="pres">
      <dgm:prSet presAssocID="{ED11E243-A7B5-4DE7-937F-B389A2540D6D}" presName="anchor1" presStyleCnt="0"/>
      <dgm:spPr/>
    </dgm:pt>
    <dgm:pt modelId="{824A734F-BA15-4DAA-B3B7-83D25C2B1144}" type="pres">
      <dgm:prSet presAssocID="{ED11E243-A7B5-4DE7-937F-B389A2540D6D}" presName="backup1" presStyleCnt="0"/>
      <dgm:spPr/>
    </dgm:pt>
    <dgm:pt modelId="{E538E60E-F85E-4F82-881D-51BBC9E3D287}" type="pres">
      <dgm:prSet presAssocID="{ED11E243-A7B5-4DE7-937F-B389A2540D6D}" presName="preLine1" presStyleLbl="parChTrans1D1" presStyleIdx="6" presStyleCnt="8"/>
      <dgm:spPr>
        <a:ln w="28575">
          <a:solidFill>
            <a:srgbClr val="990099"/>
          </a:solidFill>
        </a:ln>
      </dgm:spPr>
      <dgm:t>
        <a:bodyPr/>
        <a:lstStyle/>
        <a:p>
          <a:endParaRPr lang="zh-TW" altLang="en-US"/>
        </a:p>
      </dgm:t>
    </dgm:pt>
    <dgm:pt modelId="{92E2052A-4EB9-46B9-BA64-56B7F71AC829}" type="pres">
      <dgm:prSet presAssocID="{ED11E243-A7B5-4DE7-937F-B389A2540D6D}" presName="desTx1" presStyleLbl="revTx" presStyleIdx="0" presStyleCnt="0" custLinFactNeighborY="4503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0F6253-D4DF-41F3-9F76-4C16BEDAA646}" type="pres">
      <dgm:prSet presAssocID="{ED11E243-A7B5-4DE7-937F-B389A2540D6D}" presName="postLine1" presStyleLbl="parChTrans1D1" presStyleIdx="7" presStyleCnt="8"/>
      <dgm:spPr>
        <a:ln w="28575">
          <a:solidFill>
            <a:srgbClr val="990099"/>
          </a:solidFill>
        </a:ln>
      </dgm:spPr>
      <dgm:t>
        <a:bodyPr/>
        <a:lstStyle/>
        <a:p>
          <a:endParaRPr lang="zh-TW" altLang="en-US"/>
        </a:p>
      </dgm:t>
    </dgm:pt>
    <dgm:pt modelId="{03F531F3-AB07-43AB-89AE-37F09D9D1D8D}" type="pres">
      <dgm:prSet presAssocID="{AB283C84-2415-4844-BFD3-EF9A0772F56B}" presName="spPost1" presStyleCnt="0"/>
      <dgm:spPr/>
    </dgm:pt>
    <dgm:pt modelId="{71D33D66-C5B1-458A-A667-C758DDA6D052}" type="pres">
      <dgm:prSet presAssocID="{C11D2188-B2DC-4EA2-AABC-1125E48BBEAB}" presName="parTx2" presStyleLbl="node1" presStyleIdx="1" presStyleCnt="3" custLinFactNeighborX="6060" custLinFactNeighborY="2632"/>
      <dgm:spPr/>
      <dgm:t>
        <a:bodyPr/>
        <a:lstStyle/>
        <a:p>
          <a:endParaRPr lang="zh-TW" altLang="en-US"/>
        </a:p>
      </dgm:t>
    </dgm:pt>
    <dgm:pt modelId="{F940C857-A310-48B0-90EB-C44073D702DE}" type="pres">
      <dgm:prSet presAssocID="{86DB9ED9-CEC1-45CA-96A1-E53CEA135FBE}" presName="parTx3" presStyleLbl="node1" presStyleIdx="2" presStyleCnt="3" custLinFactNeighborX="-15906" custLinFactNeighborY="4696"/>
      <dgm:spPr/>
      <dgm:t>
        <a:bodyPr/>
        <a:lstStyle/>
        <a:p>
          <a:endParaRPr lang="zh-TW" altLang="en-US"/>
        </a:p>
      </dgm:t>
    </dgm:pt>
  </dgm:ptLst>
  <dgm:cxnLst>
    <dgm:cxn modelId="{BBA0A00F-0716-4138-BB99-1967A0AF8283}" type="presOf" srcId="{F43C1269-6566-4ED5-826D-5AE3090F7585}" destId="{83AFB092-6BD7-4B0D-86DA-2C821C64F998}" srcOrd="0" destOrd="0" presId="urn:microsoft.com/office/officeart/2009/3/layout/SubStepProcess"/>
    <dgm:cxn modelId="{1EAB636F-E238-476C-815D-1FD7788380C6}" srcId="{8863ECE2-7C6C-4001-BFE2-2532A89C838C}" destId="{86DB9ED9-CEC1-45CA-96A1-E53CEA135FBE}" srcOrd="2" destOrd="0" parTransId="{1A230044-6D5A-4440-8091-C8039F2347F3}" sibTransId="{33795F3A-4466-474F-BF23-A8D7031631D6}"/>
    <dgm:cxn modelId="{CC360413-1905-4779-87C5-2F8B97181507}" srcId="{8863ECE2-7C6C-4001-BFE2-2532A89C838C}" destId="{AB283C84-2415-4844-BFD3-EF9A0772F56B}" srcOrd="0" destOrd="0" parTransId="{FA7E330F-3489-4DBE-8B33-8A3BBFA925B4}" sibTransId="{49BC67B9-2241-4BF7-8999-1242E8BADCC3}"/>
    <dgm:cxn modelId="{2138D284-0166-4C95-A531-367032E0E8C6}" type="presOf" srcId="{8863ECE2-7C6C-4001-BFE2-2532A89C838C}" destId="{D7440EA4-98A0-4C9C-A89C-6735D12192FC}" srcOrd="0" destOrd="0" presId="urn:microsoft.com/office/officeart/2009/3/layout/SubStepProcess"/>
    <dgm:cxn modelId="{0B8F5D6E-B1D1-4055-BC16-4F177CFD6D43}" srcId="{AB283C84-2415-4844-BFD3-EF9A0772F56B}" destId="{ED11E243-A7B5-4DE7-937F-B389A2540D6D}" srcOrd="1" destOrd="0" parTransId="{1A59CBE7-B9F8-48DC-B8CD-ADCAD55ED43C}" sibTransId="{3B99587D-7AA9-4015-839B-979F833F693A}"/>
    <dgm:cxn modelId="{B96A97B0-84FE-4FA1-898D-6F6C9573B0BC}" srcId="{8863ECE2-7C6C-4001-BFE2-2532A89C838C}" destId="{C11D2188-B2DC-4EA2-AABC-1125E48BBEAB}" srcOrd="1" destOrd="0" parTransId="{A958D798-D8CD-49EB-867E-E2251A635C6C}" sibTransId="{2E7254B8-F003-415D-AB16-724E986A7D84}"/>
    <dgm:cxn modelId="{668301EA-FA91-4832-8BCA-231F81934570}" type="presOf" srcId="{C11D2188-B2DC-4EA2-AABC-1125E48BBEAB}" destId="{71D33D66-C5B1-458A-A667-C758DDA6D052}" srcOrd="0" destOrd="0" presId="urn:microsoft.com/office/officeart/2009/3/layout/SubStepProcess"/>
    <dgm:cxn modelId="{EBA3C7EE-CE93-410E-93CF-D6E04B9A7D1E}" type="presOf" srcId="{86DB9ED9-CEC1-45CA-96A1-E53CEA135FBE}" destId="{F940C857-A310-48B0-90EB-C44073D702DE}" srcOrd="0" destOrd="0" presId="urn:microsoft.com/office/officeart/2009/3/layout/SubStepProcess"/>
    <dgm:cxn modelId="{02CDCFA2-3D7A-46D3-A74A-666B9159E696}" srcId="{AB283C84-2415-4844-BFD3-EF9A0772F56B}" destId="{F43C1269-6566-4ED5-826D-5AE3090F7585}" srcOrd="0" destOrd="0" parTransId="{BC1D4344-7367-4C77-BFD3-639176296338}" sibTransId="{340CFA65-63B5-469F-83CE-B453F3730D62}"/>
    <dgm:cxn modelId="{30B93B3B-7A4B-45E4-8087-33425A63301E}" type="presOf" srcId="{AB283C84-2415-4844-BFD3-EF9A0772F56B}" destId="{C9E3EFD0-7220-490C-98D2-EDEEE9F793E9}" srcOrd="0" destOrd="0" presId="urn:microsoft.com/office/officeart/2009/3/layout/SubStepProcess"/>
    <dgm:cxn modelId="{58347A5B-8AB2-4620-B6C9-62CDF45ECA17}" type="presOf" srcId="{ED11E243-A7B5-4DE7-937F-B389A2540D6D}" destId="{92E2052A-4EB9-46B9-BA64-56B7F71AC829}" srcOrd="0" destOrd="0" presId="urn:microsoft.com/office/officeart/2009/3/layout/SubStepProcess"/>
    <dgm:cxn modelId="{56536728-5887-460B-8B07-E127402B586D}" type="presParOf" srcId="{D7440EA4-98A0-4C9C-A89C-6735D12192FC}" destId="{C9E3EFD0-7220-490C-98D2-EDEEE9F793E9}" srcOrd="0" destOrd="0" presId="urn:microsoft.com/office/officeart/2009/3/layout/SubStepProcess"/>
    <dgm:cxn modelId="{9012B271-0158-410C-B467-78E776A9FEF4}" type="presParOf" srcId="{D7440EA4-98A0-4C9C-A89C-6735D12192FC}" destId="{E2CEBA51-DCF0-4EDA-894B-1CBADE762ABD}" srcOrd="1" destOrd="0" presId="urn:microsoft.com/office/officeart/2009/3/layout/SubStepProcess"/>
    <dgm:cxn modelId="{6246325D-0499-4CFA-815F-AD73970F692E}" type="presParOf" srcId="{D7440EA4-98A0-4C9C-A89C-6735D12192FC}" destId="{7D26015E-8D29-44B5-8CDB-0AD8AF61F627}" srcOrd="2" destOrd="0" presId="urn:microsoft.com/office/officeart/2009/3/layout/SubStepProcess"/>
    <dgm:cxn modelId="{C35F2CDD-D974-49C1-AE19-07EB8685BACD}" type="presParOf" srcId="{7D26015E-8D29-44B5-8CDB-0AD8AF61F627}" destId="{E3C5A4B5-D153-40BB-A5E4-D4FABBAC84AA}" srcOrd="0" destOrd="0" presId="urn:microsoft.com/office/officeart/2009/3/layout/SubStepProcess"/>
    <dgm:cxn modelId="{E8620E6A-B5BB-4C5A-96AC-30E25B121E6E}" type="presParOf" srcId="{7D26015E-8D29-44B5-8CDB-0AD8AF61F627}" destId="{AB158988-43CE-4C0B-827D-44F5A02C6247}" srcOrd="1" destOrd="0" presId="urn:microsoft.com/office/officeart/2009/3/layout/SubStepProcess"/>
    <dgm:cxn modelId="{2AD7F968-B15B-4B92-A20B-11194A9B0585}" type="presParOf" srcId="{7D26015E-8D29-44B5-8CDB-0AD8AF61F627}" destId="{22046A0C-8A23-4942-AAE0-76C22AA652DA}" srcOrd="2" destOrd="0" presId="urn:microsoft.com/office/officeart/2009/3/layout/SubStepProcess"/>
    <dgm:cxn modelId="{BD6D2DDD-BB0B-436B-830C-EA675149B15E}" type="presParOf" srcId="{22046A0C-8A23-4942-AAE0-76C22AA652DA}" destId="{E643956E-4E76-4E5E-8D14-E5475DC44155}" srcOrd="0" destOrd="0" presId="urn:microsoft.com/office/officeart/2009/3/layout/SubStepProcess"/>
    <dgm:cxn modelId="{46466FF8-03B0-4A06-A396-61D0105E79A3}" type="presParOf" srcId="{22046A0C-8A23-4942-AAE0-76C22AA652DA}" destId="{08D23CD6-A93C-4D4E-9A29-059E86F9D7DC}" srcOrd="1" destOrd="0" presId="urn:microsoft.com/office/officeart/2009/3/layout/SubStepProcess"/>
    <dgm:cxn modelId="{5B2D98B8-C137-4BF9-BAFB-4F41AED3DD95}" type="presParOf" srcId="{22046A0C-8A23-4942-AAE0-76C22AA652DA}" destId="{707EFFB0-663B-4E6D-86BA-CA2914317523}" srcOrd="2" destOrd="0" presId="urn:microsoft.com/office/officeart/2009/3/layout/SubStepProcess"/>
    <dgm:cxn modelId="{6E38093B-E643-4CDE-8F26-CC01C5E63013}" type="presParOf" srcId="{22046A0C-8A23-4942-AAE0-76C22AA652DA}" destId="{83AFB092-6BD7-4B0D-86DA-2C821C64F998}" srcOrd="3" destOrd="0" presId="urn:microsoft.com/office/officeart/2009/3/layout/SubStepProcess"/>
    <dgm:cxn modelId="{CEBCAB8C-6EC5-4F82-8F73-4C1426012C99}" type="presParOf" srcId="{22046A0C-8A23-4942-AAE0-76C22AA652DA}" destId="{CC57A7E1-7693-496C-ABA8-B12E9723BD03}" srcOrd="4" destOrd="0" presId="urn:microsoft.com/office/officeart/2009/3/layout/SubStepProcess"/>
    <dgm:cxn modelId="{A8DCBEA2-EFB5-452C-8B53-994CD4AD8C1D}" type="presParOf" srcId="{7D26015E-8D29-44B5-8CDB-0AD8AF61F627}" destId="{6B2D1CDC-534C-4A7E-8193-53443E5DF367}" srcOrd="3" destOrd="0" presId="urn:microsoft.com/office/officeart/2009/3/layout/SubStepProcess"/>
    <dgm:cxn modelId="{C1FDE67E-BF71-40B9-BB2B-8786FBEFA22E}" type="presParOf" srcId="{7D26015E-8D29-44B5-8CDB-0AD8AF61F627}" destId="{2DD591E2-1227-4A55-99C4-1542428AE2A6}" srcOrd="4" destOrd="0" presId="urn:microsoft.com/office/officeart/2009/3/layout/SubStepProcess"/>
    <dgm:cxn modelId="{2AD28AF2-09F5-4DAA-807B-F038B3E2E5B4}" type="presParOf" srcId="{7D26015E-8D29-44B5-8CDB-0AD8AF61F627}" destId="{7E1205EE-2F18-48D2-8FB2-F49A7FFFECCF}" srcOrd="5" destOrd="0" presId="urn:microsoft.com/office/officeart/2009/3/layout/SubStepProcess"/>
    <dgm:cxn modelId="{F39B44E6-5F73-47A8-9242-0070400604E4}" type="presParOf" srcId="{7E1205EE-2F18-48D2-8FB2-F49A7FFFECCF}" destId="{B7BB442A-D081-4501-82AD-75AC5B1D23B9}" srcOrd="0" destOrd="0" presId="urn:microsoft.com/office/officeart/2009/3/layout/SubStepProcess"/>
    <dgm:cxn modelId="{AECCA94C-25E7-4E55-B523-8BA23E5668CB}" type="presParOf" srcId="{7E1205EE-2F18-48D2-8FB2-F49A7FFFECCF}" destId="{824A734F-BA15-4DAA-B3B7-83D25C2B1144}" srcOrd="1" destOrd="0" presId="urn:microsoft.com/office/officeart/2009/3/layout/SubStepProcess"/>
    <dgm:cxn modelId="{BD56C9B6-3DFD-4CBE-A6E0-18B2429B5FE2}" type="presParOf" srcId="{7E1205EE-2F18-48D2-8FB2-F49A7FFFECCF}" destId="{E538E60E-F85E-4F82-881D-51BBC9E3D287}" srcOrd="2" destOrd="0" presId="urn:microsoft.com/office/officeart/2009/3/layout/SubStepProcess"/>
    <dgm:cxn modelId="{16BEB301-45A9-494F-A336-0841EB243E19}" type="presParOf" srcId="{7E1205EE-2F18-48D2-8FB2-F49A7FFFECCF}" destId="{92E2052A-4EB9-46B9-BA64-56B7F71AC829}" srcOrd="3" destOrd="0" presId="urn:microsoft.com/office/officeart/2009/3/layout/SubStepProcess"/>
    <dgm:cxn modelId="{35396C91-E43D-4711-BFED-DBCAF95873FB}" type="presParOf" srcId="{7E1205EE-2F18-48D2-8FB2-F49A7FFFECCF}" destId="{9D0F6253-D4DF-41F3-9F76-4C16BEDAA646}" srcOrd="4" destOrd="0" presId="urn:microsoft.com/office/officeart/2009/3/layout/SubStepProcess"/>
    <dgm:cxn modelId="{81911EE1-8000-4F48-A3BC-C45FB590E1BB}" type="presParOf" srcId="{D7440EA4-98A0-4C9C-A89C-6735D12192FC}" destId="{03F531F3-AB07-43AB-89AE-37F09D9D1D8D}" srcOrd="3" destOrd="0" presId="urn:microsoft.com/office/officeart/2009/3/layout/SubStepProcess"/>
    <dgm:cxn modelId="{B2E486AB-3E99-49EC-85AC-6D46613F11ED}" type="presParOf" srcId="{D7440EA4-98A0-4C9C-A89C-6735D12192FC}" destId="{71D33D66-C5B1-458A-A667-C758DDA6D052}" srcOrd="4" destOrd="0" presId="urn:microsoft.com/office/officeart/2009/3/layout/SubStepProcess"/>
    <dgm:cxn modelId="{5CD6A34A-2101-42EE-8581-91BA053ECDEA}" type="presParOf" srcId="{D7440EA4-98A0-4C9C-A89C-6735D12192FC}" destId="{F940C857-A310-48B0-90EB-C44073D702DE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7B53B2-3BD4-4CB1-BA4A-E311A10DC910}" type="doc">
      <dgm:prSet loTypeId="urn:microsoft.com/office/officeart/2005/8/layout/list1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89BF62AE-2F6F-4BDF-B215-8C6116515C79}">
      <dgm:prSet phldrT="[文字]" custT="1"/>
      <dgm:spPr/>
      <dgm:t>
        <a:bodyPr/>
        <a:lstStyle/>
        <a:p>
          <a:r>
            <a:rPr lang="zh-TW" altLang="en-US" sz="2000" b="1" dirty="0" smtClean="0">
              <a:latin typeface="+mj-ea"/>
              <a:ea typeface="+mj-ea"/>
            </a:rPr>
            <a:t>大 一   </a:t>
          </a:r>
          <a:r>
            <a:rPr lang="en-US" altLang="zh-TW" sz="2000" b="1" dirty="0" smtClean="0">
              <a:latin typeface="+mj-ea"/>
              <a:ea typeface="+mj-ea"/>
            </a:rPr>
            <a:t>(</a:t>
          </a:r>
          <a:r>
            <a:rPr lang="zh-TW" altLang="en-US" sz="2000" b="1" dirty="0" smtClean="0">
              <a:latin typeface="+mj-ea"/>
              <a:ea typeface="+mj-ea"/>
            </a:rPr>
            <a:t>下學期</a:t>
          </a:r>
          <a:r>
            <a:rPr lang="en-US" altLang="zh-TW" sz="2000" b="1" dirty="0" smtClean="0">
              <a:latin typeface="+mj-ea"/>
              <a:ea typeface="+mj-ea"/>
            </a:rPr>
            <a:t>)</a:t>
          </a:r>
          <a:r>
            <a:rPr lang="zh-TW" altLang="en-US" sz="2000" b="1" dirty="0" smtClean="0">
              <a:latin typeface="+mj-ea"/>
              <a:ea typeface="+mj-ea"/>
            </a:rPr>
            <a:t>  </a:t>
          </a:r>
          <a:r>
            <a:rPr lang="zh-TW" altLang="en-US" sz="2800" b="1" dirty="0" smtClean="0">
              <a:latin typeface="+mj-ea"/>
              <a:ea typeface="+mj-ea"/>
            </a:rPr>
            <a:t>程式設計入門</a:t>
          </a:r>
          <a:endParaRPr lang="zh-TW" altLang="en-US" sz="2800" b="1" dirty="0">
            <a:latin typeface="+mj-ea"/>
            <a:ea typeface="+mj-ea"/>
          </a:endParaRPr>
        </a:p>
      </dgm:t>
    </dgm:pt>
    <dgm:pt modelId="{D908CE3E-AC54-43AB-AB89-80C7B8E6C9DE}" type="parTrans" cxnId="{94AF0664-AC54-4310-8B3A-6C4C7F9652BD}">
      <dgm:prSet/>
      <dgm:spPr/>
      <dgm:t>
        <a:bodyPr/>
        <a:lstStyle/>
        <a:p>
          <a:endParaRPr lang="zh-TW" altLang="en-US"/>
        </a:p>
      </dgm:t>
    </dgm:pt>
    <dgm:pt modelId="{DB2E6E9A-A5CC-4C45-B10F-EEC3D28855CB}" type="sibTrans" cxnId="{94AF0664-AC54-4310-8B3A-6C4C7F9652BD}">
      <dgm:prSet/>
      <dgm:spPr/>
      <dgm:t>
        <a:bodyPr/>
        <a:lstStyle/>
        <a:p>
          <a:endParaRPr lang="zh-TW" altLang="en-US"/>
        </a:p>
      </dgm:t>
    </dgm:pt>
    <dgm:pt modelId="{04CE5B0C-B716-4A77-8F3F-384252ABF7CA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000" dirty="0" smtClean="0">
              <a:latin typeface="+mj-ea"/>
              <a:ea typeface="+mj-ea"/>
            </a:rPr>
            <a:t>大 二    </a:t>
          </a:r>
          <a:r>
            <a:rPr lang="en-US" altLang="zh-TW" sz="2000" dirty="0" smtClean="0">
              <a:latin typeface="+mj-ea"/>
              <a:ea typeface="+mj-ea"/>
            </a:rPr>
            <a:t>(</a:t>
          </a:r>
          <a:r>
            <a:rPr lang="zh-TW" altLang="en-US" sz="2000" dirty="0" smtClean="0">
              <a:latin typeface="+mj-ea"/>
              <a:ea typeface="+mj-ea"/>
            </a:rPr>
            <a:t>上學期</a:t>
          </a:r>
          <a:r>
            <a:rPr lang="en-US" altLang="zh-TW" sz="2000" dirty="0" smtClean="0">
              <a:latin typeface="+mj-ea"/>
              <a:ea typeface="+mj-ea"/>
            </a:rPr>
            <a:t>)</a:t>
          </a:r>
          <a:r>
            <a:rPr lang="zh-TW" altLang="en-US" sz="2000" dirty="0" smtClean="0">
              <a:latin typeface="+mj-ea"/>
              <a:ea typeface="+mj-ea"/>
            </a:rPr>
            <a:t>  </a:t>
          </a:r>
          <a:r>
            <a:rPr lang="zh-TW" altLang="en-US" sz="2400" b="1" dirty="0" smtClean="0">
              <a:latin typeface="+mj-ea"/>
              <a:ea typeface="+mj-ea"/>
            </a:rPr>
            <a:t>互動程式設計</a:t>
          </a:r>
          <a:r>
            <a:rPr lang="en-US" altLang="zh-TW" sz="2400" b="1" dirty="0" smtClean="0">
              <a:latin typeface="+mj-ea"/>
              <a:ea typeface="+mj-ea"/>
            </a:rPr>
            <a:t>1</a:t>
          </a:r>
          <a:r>
            <a:rPr lang="zh-TW" altLang="en-US" sz="2400" b="1" dirty="0" smtClean="0">
              <a:latin typeface="+mj-ea"/>
              <a:ea typeface="+mj-ea"/>
            </a:rPr>
            <a:t>  </a:t>
          </a:r>
          <a:endParaRPr lang="en-US" altLang="zh-TW" sz="2400" b="1" dirty="0" smtClean="0">
            <a:latin typeface="+mj-ea"/>
            <a:ea typeface="+mj-ea"/>
          </a:endParaRPr>
        </a:p>
        <a:p>
          <a:pPr>
            <a:spcAft>
              <a:spcPts val="0"/>
            </a:spcAft>
          </a:pPr>
          <a:r>
            <a:rPr lang="zh-TW" altLang="en-US" sz="2000" dirty="0" smtClean="0">
              <a:latin typeface="+mj-ea"/>
              <a:ea typeface="+mj-ea"/>
            </a:rPr>
            <a:t>             </a:t>
          </a:r>
          <a:r>
            <a:rPr lang="en-US" altLang="zh-TW" sz="2000" dirty="0" smtClean="0">
              <a:latin typeface="+mj-ea"/>
              <a:ea typeface="+mj-ea"/>
            </a:rPr>
            <a:t>(</a:t>
          </a:r>
          <a:r>
            <a:rPr lang="zh-TW" altLang="en-US" sz="2000" dirty="0" smtClean="0">
              <a:latin typeface="+mj-ea"/>
              <a:ea typeface="+mj-ea"/>
            </a:rPr>
            <a:t>下學期</a:t>
          </a:r>
          <a:r>
            <a:rPr lang="en-US" altLang="zh-TW" sz="2000" dirty="0" smtClean="0">
              <a:latin typeface="+mj-ea"/>
              <a:ea typeface="+mj-ea"/>
            </a:rPr>
            <a:t>)</a:t>
          </a:r>
          <a:r>
            <a:rPr lang="zh-TW" altLang="en-US" sz="2000" dirty="0" smtClean="0">
              <a:latin typeface="+mj-ea"/>
              <a:ea typeface="+mj-ea"/>
            </a:rPr>
            <a:t>  </a:t>
          </a:r>
          <a:r>
            <a:rPr lang="zh-TW" altLang="en-US" sz="2400" b="1" dirty="0" smtClean="0">
              <a:latin typeface="+mj-ea"/>
              <a:ea typeface="+mj-ea"/>
            </a:rPr>
            <a:t>互動程式設計</a:t>
          </a:r>
          <a:r>
            <a:rPr lang="en-US" altLang="zh-TW" sz="2400" b="1" dirty="0" smtClean="0">
              <a:latin typeface="+mj-ea"/>
              <a:ea typeface="+mj-ea"/>
            </a:rPr>
            <a:t>2</a:t>
          </a:r>
          <a:endParaRPr lang="zh-TW" altLang="en-US" sz="2400" b="1" dirty="0">
            <a:latin typeface="+mj-ea"/>
            <a:ea typeface="+mj-ea"/>
          </a:endParaRPr>
        </a:p>
      </dgm:t>
    </dgm:pt>
    <dgm:pt modelId="{05AB97BF-D912-48B6-A999-DDF9A521E487}" type="parTrans" cxnId="{CB730602-2164-490F-B227-9D65BD872D64}">
      <dgm:prSet/>
      <dgm:spPr/>
      <dgm:t>
        <a:bodyPr/>
        <a:lstStyle/>
        <a:p>
          <a:endParaRPr lang="zh-TW" altLang="en-US"/>
        </a:p>
      </dgm:t>
    </dgm:pt>
    <dgm:pt modelId="{EF8AF8CD-6830-4772-87E7-F7FB5619E9AF}" type="sibTrans" cxnId="{CB730602-2164-490F-B227-9D65BD872D64}">
      <dgm:prSet/>
      <dgm:spPr/>
      <dgm:t>
        <a:bodyPr/>
        <a:lstStyle/>
        <a:p>
          <a:endParaRPr lang="zh-TW" altLang="en-US"/>
        </a:p>
      </dgm:t>
    </dgm:pt>
    <dgm:pt modelId="{2FF37177-265F-44D2-9E1E-7946E9D83820}">
      <dgm:prSet phldrT="[文字]" custT="1"/>
      <dgm:spPr/>
      <dgm:t>
        <a:bodyPr/>
        <a:lstStyle/>
        <a:p>
          <a:r>
            <a:rPr lang="zh-TW" altLang="en-US" sz="2000" dirty="0" smtClean="0">
              <a:latin typeface="+mj-ea"/>
              <a:ea typeface="+mj-ea"/>
            </a:rPr>
            <a:t>大 三    </a:t>
          </a:r>
          <a:r>
            <a:rPr lang="en-US" altLang="zh-TW" sz="2000" dirty="0" smtClean="0">
              <a:latin typeface="+mj-ea"/>
              <a:ea typeface="+mj-ea"/>
            </a:rPr>
            <a:t>(</a:t>
          </a:r>
          <a:r>
            <a:rPr lang="zh-TW" altLang="en-US" sz="2000" dirty="0" smtClean="0">
              <a:latin typeface="+mj-ea"/>
              <a:ea typeface="+mj-ea"/>
            </a:rPr>
            <a:t>上學期</a:t>
          </a:r>
          <a:r>
            <a:rPr lang="en-US" altLang="zh-TW" sz="2000" dirty="0" smtClean="0">
              <a:latin typeface="+mj-ea"/>
              <a:ea typeface="+mj-ea"/>
            </a:rPr>
            <a:t>)</a:t>
          </a:r>
          <a:r>
            <a:rPr lang="zh-TW" altLang="en-US" sz="2000" dirty="0" smtClean="0">
              <a:latin typeface="+mj-ea"/>
              <a:ea typeface="+mj-ea"/>
            </a:rPr>
            <a:t>  </a:t>
          </a:r>
          <a:r>
            <a:rPr lang="zh-TW" altLang="en-US" sz="2800" b="1" dirty="0" smtClean="0">
              <a:latin typeface="+mj-ea"/>
              <a:ea typeface="+mj-ea"/>
            </a:rPr>
            <a:t>互動程式設計</a:t>
          </a:r>
          <a:r>
            <a:rPr lang="en-US" altLang="zh-TW" sz="2800" b="1" dirty="0" smtClean="0">
              <a:latin typeface="+mj-ea"/>
              <a:ea typeface="+mj-ea"/>
            </a:rPr>
            <a:t>3</a:t>
          </a:r>
          <a:r>
            <a:rPr lang="zh-TW" altLang="en-US" sz="2800" b="1" dirty="0" smtClean="0">
              <a:latin typeface="+mj-ea"/>
              <a:ea typeface="+mj-ea"/>
            </a:rPr>
            <a:t>  </a:t>
          </a:r>
          <a:endParaRPr lang="zh-TW" altLang="en-US" sz="2800" b="1" dirty="0">
            <a:latin typeface="+mj-ea"/>
            <a:ea typeface="+mj-ea"/>
          </a:endParaRPr>
        </a:p>
      </dgm:t>
    </dgm:pt>
    <dgm:pt modelId="{C09F8689-7919-4F81-852D-B251115B6B7C}" type="parTrans" cxnId="{31A58A05-DA77-4186-B742-7D6708AFA718}">
      <dgm:prSet/>
      <dgm:spPr/>
      <dgm:t>
        <a:bodyPr/>
        <a:lstStyle/>
        <a:p>
          <a:endParaRPr lang="zh-TW" altLang="en-US"/>
        </a:p>
      </dgm:t>
    </dgm:pt>
    <dgm:pt modelId="{C381D9C8-6D76-4EE8-984A-5514F0A8DF4A}" type="sibTrans" cxnId="{31A58A05-DA77-4186-B742-7D6708AFA718}">
      <dgm:prSet/>
      <dgm:spPr/>
      <dgm:t>
        <a:bodyPr/>
        <a:lstStyle/>
        <a:p>
          <a:endParaRPr lang="zh-TW" altLang="en-US"/>
        </a:p>
      </dgm:t>
    </dgm:pt>
    <dgm:pt modelId="{6AF62D03-AEE7-4556-96C9-2B84C00620BD}" type="pres">
      <dgm:prSet presAssocID="{D87B53B2-3BD4-4CB1-BA4A-E311A10DC91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32F1A51-F575-4E33-B6B7-0FC552E71C97}" type="pres">
      <dgm:prSet presAssocID="{89BF62AE-2F6F-4BDF-B215-8C6116515C79}" presName="parentLin" presStyleCnt="0"/>
      <dgm:spPr/>
    </dgm:pt>
    <dgm:pt modelId="{0DCA2B47-7DA3-4A81-AD58-C7CDB469DF5F}" type="pres">
      <dgm:prSet presAssocID="{89BF62AE-2F6F-4BDF-B215-8C6116515C79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1193D93F-1F07-4A1C-8281-64D785A135B2}" type="pres">
      <dgm:prSet presAssocID="{89BF62AE-2F6F-4BDF-B215-8C6116515C7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898ADD-694B-491F-966F-F7A590724749}" type="pres">
      <dgm:prSet presAssocID="{89BF62AE-2F6F-4BDF-B215-8C6116515C79}" presName="negativeSpace" presStyleCnt="0"/>
      <dgm:spPr/>
    </dgm:pt>
    <dgm:pt modelId="{69C39EB3-B777-4D87-963D-46DBE33E985A}" type="pres">
      <dgm:prSet presAssocID="{89BF62AE-2F6F-4BDF-B215-8C6116515C79}" presName="childText" presStyleLbl="conFgAcc1" presStyleIdx="0" presStyleCnt="3">
        <dgm:presLayoutVars>
          <dgm:bulletEnabled val="1"/>
        </dgm:presLayoutVars>
      </dgm:prSet>
      <dgm:spPr/>
    </dgm:pt>
    <dgm:pt modelId="{215D48B4-6275-440C-B07E-D5773153496B}" type="pres">
      <dgm:prSet presAssocID="{DB2E6E9A-A5CC-4C45-B10F-EEC3D28855CB}" presName="spaceBetweenRectangles" presStyleCnt="0"/>
      <dgm:spPr/>
    </dgm:pt>
    <dgm:pt modelId="{7747E330-5DFB-43F5-A696-E7ED0C104810}" type="pres">
      <dgm:prSet presAssocID="{04CE5B0C-B716-4A77-8F3F-384252ABF7CA}" presName="parentLin" presStyleCnt="0"/>
      <dgm:spPr/>
    </dgm:pt>
    <dgm:pt modelId="{B61DE03A-241B-4D1B-A7FA-E6E467B7092C}" type="pres">
      <dgm:prSet presAssocID="{04CE5B0C-B716-4A77-8F3F-384252ABF7CA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C837250D-53EA-4606-A5F2-51FF90F65ADB}" type="pres">
      <dgm:prSet presAssocID="{04CE5B0C-B716-4A77-8F3F-384252ABF7CA}" presName="parentText" presStyleLbl="node1" presStyleIdx="1" presStyleCnt="3" custLinFactNeighborX="-2075" custLinFactNeighborY="179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148F8-8CF6-4F2C-85F2-2FB67D683471}" type="pres">
      <dgm:prSet presAssocID="{04CE5B0C-B716-4A77-8F3F-384252ABF7CA}" presName="negativeSpace" presStyleCnt="0"/>
      <dgm:spPr/>
    </dgm:pt>
    <dgm:pt modelId="{D120C31C-0468-4DB9-94D5-9B51DC6AB77F}" type="pres">
      <dgm:prSet presAssocID="{04CE5B0C-B716-4A77-8F3F-384252ABF7CA}" presName="childText" presStyleLbl="conFgAcc1" presStyleIdx="1" presStyleCnt="3">
        <dgm:presLayoutVars>
          <dgm:bulletEnabled val="1"/>
        </dgm:presLayoutVars>
      </dgm:prSet>
      <dgm:spPr/>
    </dgm:pt>
    <dgm:pt modelId="{E07A00B2-FB10-4C04-9A83-3F98AA404966}" type="pres">
      <dgm:prSet presAssocID="{EF8AF8CD-6830-4772-87E7-F7FB5619E9AF}" presName="spaceBetweenRectangles" presStyleCnt="0"/>
      <dgm:spPr/>
    </dgm:pt>
    <dgm:pt modelId="{5233A499-1280-4073-9D4A-067E0B6BE004}" type="pres">
      <dgm:prSet presAssocID="{2FF37177-265F-44D2-9E1E-7946E9D83820}" presName="parentLin" presStyleCnt="0"/>
      <dgm:spPr/>
    </dgm:pt>
    <dgm:pt modelId="{2C27BE2E-9C65-497C-948E-5753F855415F}" type="pres">
      <dgm:prSet presAssocID="{2FF37177-265F-44D2-9E1E-7946E9D83820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7611ACE6-268C-4273-944B-A80CF601A26B}" type="pres">
      <dgm:prSet presAssocID="{2FF37177-265F-44D2-9E1E-7946E9D8382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C09D71-9815-4320-A163-1A10D916CFEE}" type="pres">
      <dgm:prSet presAssocID="{2FF37177-265F-44D2-9E1E-7946E9D83820}" presName="negativeSpace" presStyleCnt="0"/>
      <dgm:spPr/>
    </dgm:pt>
    <dgm:pt modelId="{EF65BEEE-244C-46DC-B23E-8CAC25F882A6}" type="pres">
      <dgm:prSet presAssocID="{2FF37177-265F-44D2-9E1E-7946E9D8382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12ED036-A32E-4978-861F-1C74BA9A4343}" type="presOf" srcId="{04CE5B0C-B716-4A77-8F3F-384252ABF7CA}" destId="{C837250D-53EA-4606-A5F2-51FF90F65ADB}" srcOrd="1" destOrd="0" presId="urn:microsoft.com/office/officeart/2005/8/layout/list1"/>
    <dgm:cxn modelId="{A758E67E-E3F7-4BCF-96D2-7BE6133CECC3}" type="presOf" srcId="{2FF37177-265F-44D2-9E1E-7946E9D83820}" destId="{2C27BE2E-9C65-497C-948E-5753F855415F}" srcOrd="0" destOrd="0" presId="urn:microsoft.com/office/officeart/2005/8/layout/list1"/>
    <dgm:cxn modelId="{BB18AC54-C688-4861-9429-F6AC3C0B14B6}" type="presOf" srcId="{89BF62AE-2F6F-4BDF-B215-8C6116515C79}" destId="{0DCA2B47-7DA3-4A81-AD58-C7CDB469DF5F}" srcOrd="0" destOrd="0" presId="urn:microsoft.com/office/officeart/2005/8/layout/list1"/>
    <dgm:cxn modelId="{E92B5A2D-5221-44C9-BD59-0D0CFA5FDD58}" type="presOf" srcId="{D87B53B2-3BD4-4CB1-BA4A-E311A10DC910}" destId="{6AF62D03-AEE7-4556-96C9-2B84C00620BD}" srcOrd="0" destOrd="0" presId="urn:microsoft.com/office/officeart/2005/8/layout/list1"/>
    <dgm:cxn modelId="{A7ADB8B1-6158-4F15-95FD-823C57AFE5EF}" type="presOf" srcId="{04CE5B0C-B716-4A77-8F3F-384252ABF7CA}" destId="{B61DE03A-241B-4D1B-A7FA-E6E467B7092C}" srcOrd="0" destOrd="0" presId="urn:microsoft.com/office/officeart/2005/8/layout/list1"/>
    <dgm:cxn modelId="{CB730602-2164-490F-B227-9D65BD872D64}" srcId="{D87B53B2-3BD4-4CB1-BA4A-E311A10DC910}" destId="{04CE5B0C-B716-4A77-8F3F-384252ABF7CA}" srcOrd="1" destOrd="0" parTransId="{05AB97BF-D912-48B6-A999-DDF9A521E487}" sibTransId="{EF8AF8CD-6830-4772-87E7-F7FB5619E9AF}"/>
    <dgm:cxn modelId="{1E765B17-17B5-4FB6-965B-AA0B24EFC30E}" type="presOf" srcId="{2FF37177-265F-44D2-9E1E-7946E9D83820}" destId="{7611ACE6-268C-4273-944B-A80CF601A26B}" srcOrd="1" destOrd="0" presId="urn:microsoft.com/office/officeart/2005/8/layout/list1"/>
    <dgm:cxn modelId="{5E61438F-B1F6-4695-9762-423D17610277}" type="presOf" srcId="{89BF62AE-2F6F-4BDF-B215-8C6116515C79}" destId="{1193D93F-1F07-4A1C-8281-64D785A135B2}" srcOrd="1" destOrd="0" presId="urn:microsoft.com/office/officeart/2005/8/layout/list1"/>
    <dgm:cxn modelId="{94AF0664-AC54-4310-8B3A-6C4C7F9652BD}" srcId="{D87B53B2-3BD4-4CB1-BA4A-E311A10DC910}" destId="{89BF62AE-2F6F-4BDF-B215-8C6116515C79}" srcOrd="0" destOrd="0" parTransId="{D908CE3E-AC54-43AB-AB89-80C7B8E6C9DE}" sibTransId="{DB2E6E9A-A5CC-4C45-B10F-EEC3D28855CB}"/>
    <dgm:cxn modelId="{31A58A05-DA77-4186-B742-7D6708AFA718}" srcId="{D87B53B2-3BD4-4CB1-BA4A-E311A10DC910}" destId="{2FF37177-265F-44D2-9E1E-7946E9D83820}" srcOrd="2" destOrd="0" parTransId="{C09F8689-7919-4F81-852D-B251115B6B7C}" sibTransId="{C381D9C8-6D76-4EE8-984A-5514F0A8DF4A}"/>
    <dgm:cxn modelId="{1FCB2186-7FA8-491B-93E5-F65D19FCE493}" type="presParOf" srcId="{6AF62D03-AEE7-4556-96C9-2B84C00620BD}" destId="{332F1A51-F575-4E33-B6B7-0FC552E71C97}" srcOrd="0" destOrd="0" presId="urn:microsoft.com/office/officeart/2005/8/layout/list1"/>
    <dgm:cxn modelId="{64398007-05B0-43F2-9D16-E710A0F8A3A3}" type="presParOf" srcId="{332F1A51-F575-4E33-B6B7-0FC552E71C97}" destId="{0DCA2B47-7DA3-4A81-AD58-C7CDB469DF5F}" srcOrd="0" destOrd="0" presId="urn:microsoft.com/office/officeart/2005/8/layout/list1"/>
    <dgm:cxn modelId="{96FA193C-58FF-468D-B842-465120BA1130}" type="presParOf" srcId="{332F1A51-F575-4E33-B6B7-0FC552E71C97}" destId="{1193D93F-1F07-4A1C-8281-64D785A135B2}" srcOrd="1" destOrd="0" presId="urn:microsoft.com/office/officeart/2005/8/layout/list1"/>
    <dgm:cxn modelId="{7EC550FF-5C1E-4D21-93E0-3FCA01A03E9B}" type="presParOf" srcId="{6AF62D03-AEE7-4556-96C9-2B84C00620BD}" destId="{13898ADD-694B-491F-966F-F7A590724749}" srcOrd="1" destOrd="0" presId="urn:microsoft.com/office/officeart/2005/8/layout/list1"/>
    <dgm:cxn modelId="{6023E233-F01F-4A5A-80F5-889AEE0A4D74}" type="presParOf" srcId="{6AF62D03-AEE7-4556-96C9-2B84C00620BD}" destId="{69C39EB3-B777-4D87-963D-46DBE33E985A}" srcOrd="2" destOrd="0" presId="urn:microsoft.com/office/officeart/2005/8/layout/list1"/>
    <dgm:cxn modelId="{6B9C25CA-3639-46E9-9DEE-5EA52BD17C3C}" type="presParOf" srcId="{6AF62D03-AEE7-4556-96C9-2B84C00620BD}" destId="{215D48B4-6275-440C-B07E-D5773153496B}" srcOrd="3" destOrd="0" presId="urn:microsoft.com/office/officeart/2005/8/layout/list1"/>
    <dgm:cxn modelId="{63613822-4331-4A25-95F1-C07BC23FBA82}" type="presParOf" srcId="{6AF62D03-AEE7-4556-96C9-2B84C00620BD}" destId="{7747E330-5DFB-43F5-A696-E7ED0C104810}" srcOrd="4" destOrd="0" presId="urn:microsoft.com/office/officeart/2005/8/layout/list1"/>
    <dgm:cxn modelId="{013C7151-8C4A-4D5C-A264-06354026756E}" type="presParOf" srcId="{7747E330-5DFB-43F5-A696-E7ED0C104810}" destId="{B61DE03A-241B-4D1B-A7FA-E6E467B7092C}" srcOrd="0" destOrd="0" presId="urn:microsoft.com/office/officeart/2005/8/layout/list1"/>
    <dgm:cxn modelId="{D6E86977-C211-4578-9F6A-2980CEBD7C19}" type="presParOf" srcId="{7747E330-5DFB-43F5-A696-E7ED0C104810}" destId="{C837250D-53EA-4606-A5F2-51FF90F65ADB}" srcOrd="1" destOrd="0" presId="urn:microsoft.com/office/officeart/2005/8/layout/list1"/>
    <dgm:cxn modelId="{CBAF4731-64B7-4537-9E86-23E7057B79FC}" type="presParOf" srcId="{6AF62D03-AEE7-4556-96C9-2B84C00620BD}" destId="{D4A148F8-8CF6-4F2C-85F2-2FB67D683471}" srcOrd="5" destOrd="0" presId="urn:microsoft.com/office/officeart/2005/8/layout/list1"/>
    <dgm:cxn modelId="{AFB24D96-B4F3-41E3-967A-147DB3F9BB0A}" type="presParOf" srcId="{6AF62D03-AEE7-4556-96C9-2B84C00620BD}" destId="{D120C31C-0468-4DB9-94D5-9B51DC6AB77F}" srcOrd="6" destOrd="0" presId="urn:microsoft.com/office/officeart/2005/8/layout/list1"/>
    <dgm:cxn modelId="{825E6966-481E-4772-AD71-C04DCDD5D966}" type="presParOf" srcId="{6AF62D03-AEE7-4556-96C9-2B84C00620BD}" destId="{E07A00B2-FB10-4C04-9A83-3F98AA404966}" srcOrd="7" destOrd="0" presId="urn:microsoft.com/office/officeart/2005/8/layout/list1"/>
    <dgm:cxn modelId="{5A4AE9CD-8268-4B45-83D3-DC9960597389}" type="presParOf" srcId="{6AF62D03-AEE7-4556-96C9-2B84C00620BD}" destId="{5233A499-1280-4073-9D4A-067E0B6BE004}" srcOrd="8" destOrd="0" presId="urn:microsoft.com/office/officeart/2005/8/layout/list1"/>
    <dgm:cxn modelId="{8830A119-04A5-4B97-BB85-94AB4FBE8B70}" type="presParOf" srcId="{5233A499-1280-4073-9D4A-067E0B6BE004}" destId="{2C27BE2E-9C65-497C-948E-5753F855415F}" srcOrd="0" destOrd="0" presId="urn:microsoft.com/office/officeart/2005/8/layout/list1"/>
    <dgm:cxn modelId="{C29E0A91-8BE7-48C0-8E7C-F31365A329DA}" type="presParOf" srcId="{5233A499-1280-4073-9D4A-067E0B6BE004}" destId="{7611ACE6-268C-4273-944B-A80CF601A26B}" srcOrd="1" destOrd="0" presId="urn:microsoft.com/office/officeart/2005/8/layout/list1"/>
    <dgm:cxn modelId="{CF36D33B-3C58-47DF-85F6-9A002C427C57}" type="presParOf" srcId="{6AF62D03-AEE7-4556-96C9-2B84C00620BD}" destId="{55C09D71-9815-4320-A163-1A10D916CFEE}" srcOrd="9" destOrd="0" presId="urn:microsoft.com/office/officeart/2005/8/layout/list1"/>
    <dgm:cxn modelId="{402C9B47-4391-40B4-9781-0580BA3F6E78}" type="presParOf" srcId="{6AF62D03-AEE7-4556-96C9-2B84C00620BD}" destId="{EF65BEEE-244C-46DC-B23E-8CAC25F882A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6A2B6-C1D2-402D-B765-8F499806D9FB}">
      <dsp:nvSpPr>
        <dsp:cNvPr id="0" name=""/>
        <dsp:cNvSpPr/>
      </dsp:nvSpPr>
      <dsp:spPr>
        <a:xfrm>
          <a:off x="2850692" y="561"/>
          <a:ext cx="5132754" cy="21887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108000" lvl="1" indent="-228600" algn="l" defTabSz="9779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200" kern="1200" dirty="0" smtClean="0">
              <a:latin typeface="+mj-ea"/>
              <a:ea typeface="+mj-ea"/>
            </a:rPr>
            <a:t>使用者介面</a:t>
          </a:r>
          <a:r>
            <a:rPr lang="en-US" altLang="zh-TW" sz="2200" kern="1200" dirty="0" smtClean="0">
              <a:latin typeface="+mj-ea"/>
              <a:ea typeface="+mj-ea"/>
            </a:rPr>
            <a:t>(UI)/</a:t>
          </a:r>
          <a:r>
            <a:rPr lang="zh-TW" altLang="en-US" sz="2200" kern="1200" dirty="0" smtClean="0">
              <a:latin typeface="+mj-ea"/>
              <a:ea typeface="+mj-ea"/>
            </a:rPr>
            <a:t>使用者經驗</a:t>
          </a:r>
          <a:r>
            <a:rPr lang="en-US" altLang="zh-TW" sz="2200" kern="1200" dirty="0" smtClean="0">
              <a:latin typeface="+mj-ea"/>
              <a:ea typeface="+mj-ea"/>
            </a:rPr>
            <a:t>(UX)</a:t>
          </a:r>
          <a:endParaRPr lang="zh-TW" altLang="en-US" sz="2200" kern="1200" dirty="0">
            <a:latin typeface="+mj-ea"/>
            <a:ea typeface="+mj-ea"/>
          </a:endParaRPr>
        </a:p>
        <a:p>
          <a:pPr marL="1080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kern="1200" dirty="0" smtClean="0">
              <a:latin typeface="+mj-ea"/>
              <a:ea typeface="+mj-ea"/>
            </a:rPr>
            <a:t>互動</a:t>
          </a:r>
          <a:r>
            <a:rPr lang="zh-TW" altLang="en-US" sz="2400" kern="1200" dirty="0" smtClean="0">
              <a:latin typeface="+mj-ea"/>
              <a:ea typeface="+mj-ea"/>
            </a:rPr>
            <a:t>程式設計 </a:t>
          </a:r>
          <a:r>
            <a:rPr lang="en-US" altLang="zh-TW" sz="2400" kern="1200" dirty="0" smtClean="0">
              <a:latin typeface="+mj-ea"/>
              <a:ea typeface="+mj-ea"/>
            </a:rPr>
            <a:t>(</a:t>
          </a:r>
          <a:r>
            <a:rPr lang="zh-TW" altLang="en-US" sz="2400" kern="1200" dirty="0" smtClean="0">
              <a:latin typeface="+mj-ea"/>
              <a:ea typeface="+mj-ea"/>
            </a:rPr>
            <a:t>含</a:t>
          </a:r>
          <a:r>
            <a:rPr lang="en-US" altLang="zh-TW" sz="2400" kern="1200" dirty="0" smtClean="0">
              <a:latin typeface="+mj-ea"/>
              <a:ea typeface="+mj-ea"/>
            </a:rPr>
            <a:t>AR &amp; VR)</a:t>
          </a:r>
          <a:endParaRPr lang="zh-TW" altLang="en-US" sz="2400" kern="1200" dirty="0">
            <a:latin typeface="+mj-ea"/>
            <a:ea typeface="+mj-ea"/>
          </a:endParaRPr>
        </a:p>
        <a:p>
          <a:pPr marL="1080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altLang="zh-TW" sz="2400" kern="1200" dirty="0" smtClean="0">
              <a:latin typeface="+mj-ea"/>
              <a:ea typeface="+mj-ea"/>
            </a:rPr>
            <a:t>App</a:t>
          </a:r>
          <a:r>
            <a:rPr lang="zh-TW" altLang="en-US" sz="2400" kern="1200" dirty="0" smtClean="0">
              <a:latin typeface="+mj-ea"/>
              <a:ea typeface="+mj-ea"/>
            </a:rPr>
            <a:t>遊戲設計</a:t>
          </a:r>
          <a:endParaRPr lang="zh-TW" altLang="en-US" sz="2400" kern="1200" dirty="0">
            <a:latin typeface="+mj-ea"/>
            <a:ea typeface="+mj-ea"/>
          </a:endParaRPr>
        </a:p>
        <a:p>
          <a:pPr marL="1080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kern="1200" dirty="0" smtClean="0">
              <a:latin typeface="+mj-ea"/>
              <a:ea typeface="+mj-ea"/>
            </a:rPr>
            <a:t>互動裝置</a:t>
          </a:r>
          <a:r>
            <a:rPr lang="zh-TW" altLang="en-US" sz="2400" kern="1200" dirty="0" smtClean="0">
              <a:solidFill>
                <a:schemeClr val="tx1"/>
              </a:solidFill>
              <a:latin typeface="+mj-ea"/>
              <a:ea typeface="+mj-ea"/>
            </a:rPr>
            <a:t>設計</a:t>
          </a:r>
          <a:endParaRPr lang="zh-TW" altLang="en-US" sz="24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2850692" y="274149"/>
        <a:ext cx="4311990" cy="1641527"/>
      </dsp:txXfrm>
    </dsp:sp>
    <dsp:sp modelId="{045FE261-35F3-4072-AA04-022008E04706}">
      <dsp:nvSpPr>
        <dsp:cNvPr id="0" name=""/>
        <dsp:cNvSpPr/>
      </dsp:nvSpPr>
      <dsp:spPr>
        <a:xfrm>
          <a:off x="3266" y="561"/>
          <a:ext cx="2847426" cy="218870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5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+mj-ea"/>
              <a:ea typeface="+mj-ea"/>
            </a:rPr>
            <a:t>媒體設計組</a:t>
          </a:r>
          <a:endParaRPr lang="zh-TW" altLang="en-US" sz="3600" b="1" kern="1200" dirty="0">
            <a:latin typeface="+mj-ea"/>
            <a:ea typeface="+mj-ea"/>
          </a:endParaRPr>
        </a:p>
      </dsp:txBody>
      <dsp:txXfrm>
        <a:off x="110110" y="107405"/>
        <a:ext cx="2633738" cy="1975015"/>
      </dsp:txXfrm>
    </dsp:sp>
    <dsp:sp modelId="{2D07A89B-9666-42DD-97F9-EE02AB9016FB}">
      <dsp:nvSpPr>
        <dsp:cNvPr id="0" name=""/>
        <dsp:cNvSpPr/>
      </dsp:nvSpPr>
      <dsp:spPr>
        <a:xfrm>
          <a:off x="2881622" y="2408135"/>
          <a:ext cx="4792027" cy="21887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769134"/>
            <a:satOff val="-2316"/>
            <a:lumOff val="-113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769134"/>
              <a:satOff val="-2316"/>
              <a:lumOff val="-11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kern="1200" dirty="0" smtClean="0">
              <a:latin typeface="+mj-ea"/>
              <a:ea typeface="+mj-ea"/>
            </a:rPr>
            <a:t>互動網頁 </a:t>
          </a:r>
          <a:r>
            <a:rPr lang="en-US" altLang="zh-TW" sz="2400" kern="1200" dirty="0" smtClean="0">
              <a:latin typeface="+mj-ea"/>
              <a:ea typeface="+mj-ea"/>
            </a:rPr>
            <a:t>&amp; </a:t>
          </a:r>
          <a:r>
            <a:rPr lang="zh-TW" altLang="en-US" sz="2400" kern="1200" dirty="0" smtClean="0">
              <a:latin typeface="+mj-ea"/>
              <a:ea typeface="+mj-ea"/>
            </a:rPr>
            <a:t>網頁動畫</a:t>
          </a:r>
          <a:endParaRPr lang="zh-TW" altLang="en-US" sz="2400" kern="1200" dirty="0">
            <a:latin typeface="+mj-ea"/>
            <a:ea typeface="+mj-ea"/>
          </a:endParaRPr>
        </a:p>
        <a:p>
          <a:pPr marL="2286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kern="1200" dirty="0" smtClean="0">
              <a:latin typeface="+mj-ea"/>
              <a:ea typeface="+mj-ea"/>
            </a:rPr>
            <a:t>互動繪本</a:t>
          </a:r>
          <a:r>
            <a:rPr lang="en-US" altLang="zh-TW" sz="2400" kern="1200" dirty="0" smtClean="0">
              <a:latin typeface="+mj-ea"/>
              <a:ea typeface="+mj-ea"/>
            </a:rPr>
            <a:t>/ </a:t>
          </a:r>
          <a:r>
            <a:rPr lang="zh-TW" altLang="en-US" sz="2400" kern="1200" dirty="0" smtClean="0">
              <a:latin typeface="+mj-ea"/>
              <a:ea typeface="+mj-ea"/>
            </a:rPr>
            <a:t>電子書</a:t>
          </a:r>
          <a:endParaRPr lang="zh-TW" altLang="en-US" sz="2400" kern="1200" dirty="0">
            <a:latin typeface="+mj-ea"/>
            <a:ea typeface="+mj-ea"/>
          </a:endParaRPr>
        </a:p>
        <a:p>
          <a:pPr marL="2286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kern="1200" dirty="0" smtClean="0">
              <a:latin typeface="+mj-ea"/>
              <a:ea typeface="+mj-ea"/>
            </a:rPr>
            <a:t>介面視覺設計</a:t>
          </a:r>
          <a:endParaRPr lang="zh-TW" altLang="en-US" sz="2400" kern="1200" dirty="0">
            <a:latin typeface="+mj-ea"/>
            <a:ea typeface="+mj-ea"/>
          </a:endParaRPr>
        </a:p>
        <a:p>
          <a:pPr marL="2286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altLang="zh-TW" sz="2400" kern="1200" dirty="0" smtClean="0">
              <a:latin typeface="+mj-ea"/>
              <a:ea typeface="+mj-ea"/>
            </a:rPr>
            <a:t>UI</a:t>
          </a:r>
          <a:r>
            <a:rPr lang="zh-TW" altLang="en-US" sz="2400" kern="1200" dirty="0" smtClean="0">
              <a:latin typeface="+mj-ea"/>
              <a:ea typeface="+mj-ea"/>
            </a:rPr>
            <a:t>前端設計</a:t>
          </a:r>
          <a:endParaRPr lang="zh-TW" altLang="en-US" sz="2400" kern="1200" dirty="0">
            <a:latin typeface="+mj-ea"/>
            <a:ea typeface="+mj-ea"/>
          </a:endParaRPr>
        </a:p>
        <a:p>
          <a:pPr marL="228600" lvl="1" indent="-228600" algn="l" defTabSz="1066800">
            <a:lnSpc>
              <a:spcPts val="3200"/>
            </a:lnSpc>
            <a:spcBef>
              <a:spcPct val="0"/>
            </a:spcBef>
            <a:spcAft>
              <a:spcPts val="0"/>
            </a:spcAft>
            <a:buChar char="••"/>
          </a:pPr>
          <a:endParaRPr lang="zh-TW" altLang="en-US" sz="2400" kern="1200" dirty="0">
            <a:latin typeface="+mj-ea"/>
            <a:ea typeface="+mj-ea"/>
          </a:endParaRP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3300" kern="1200" dirty="0"/>
        </a:p>
      </dsp:txBody>
      <dsp:txXfrm>
        <a:off x="2881622" y="2681723"/>
        <a:ext cx="3971263" cy="1641527"/>
      </dsp:txXfrm>
    </dsp:sp>
    <dsp:sp modelId="{6CCE723D-8B74-484F-8526-A0293964E735}">
      <dsp:nvSpPr>
        <dsp:cNvPr id="0" name=""/>
        <dsp:cNvSpPr/>
      </dsp:nvSpPr>
      <dsp:spPr>
        <a:xfrm>
          <a:off x="7986" y="2408135"/>
          <a:ext cx="2856399" cy="218870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1837137"/>
                <a:satOff val="270"/>
                <a:lumOff val="-6471"/>
                <a:alphaOff val="0"/>
                <a:shade val="36000"/>
                <a:satMod val="120000"/>
              </a:schemeClr>
              <a:schemeClr val="accent5">
                <a:hueOff val="-1837137"/>
                <a:satOff val="270"/>
                <a:lumOff val="-6471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+mj-ea"/>
              <a:ea typeface="+mj-ea"/>
            </a:rPr>
            <a:t>視覺傳達設計組</a:t>
          </a:r>
          <a:endParaRPr lang="zh-TW" altLang="en-US" sz="3600" b="1" kern="1200" dirty="0">
            <a:latin typeface="+mj-ea"/>
            <a:ea typeface="+mj-ea"/>
          </a:endParaRPr>
        </a:p>
      </dsp:txBody>
      <dsp:txXfrm>
        <a:off x="114830" y="2514979"/>
        <a:ext cx="2642711" cy="19750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3EFD0-7220-490C-98D2-EDEEE9F793E9}">
      <dsp:nvSpPr>
        <dsp:cNvPr id="0" name=""/>
        <dsp:cNvSpPr/>
      </dsp:nvSpPr>
      <dsp:spPr>
        <a:xfrm>
          <a:off x="3385" y="2024511"/>
          <a:ext cx="1403731" cy="1403731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互動設計</a:t>
          </a:r>
          <a:endParaRPr lang="zh-TW" alt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</dsp:txBody>
      <dsp:txXfrm>
        <a:off x="208957" y="2230083"/>
        <a:ext cx="992587" cy="992587"/>
      </dsp:txXfrm>
    </dsp:sp>
    <dsp:sp modelId="{E3C5A4B5-D153-40BB-A5E4-D4FABBAC84AA}">
      <dsp:nvSpPr>
        <dsp:cNvPr id="0" name=""/>
        <dsp:cNvSpPr/>
      </dsp:nvSpPr>
      <dsp:spPr>
        <a:xfrm rot="19041445">
          <a:off x="1388184" y="2532662"/>
          <a:ext cx="45856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8563" y="0"/>
              </a:lnTo>
            </a:path>
          </a:pathLst>
        </a:custGeom>
        <a:noFill/>
        <a:ln w="28575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58988-43CE-4C0B-827D-44F5A02C6247}">
      <dsp:nvSpPr>
        <dsp:cNvPr id="0" name=""/>
        <dsp:cNvSpPr/>
      </dsp:nvSpPr>
      <dsp:spPr>
        <a:xfrm rot="13185069">
          <a:off x="3215635" y="2549103"/>
          <a:ext cx="5372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7213" y="0"/>
              </a:lnTo>
            </a:path>
          </a:pathLst>
        </a:custGeom>
        <a:noFill/>
        <a:ln w="28575" cap="flat" cmpd="sng" algn="ctr">
          <a:solidFill>
            <a:srgbClr val="99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EFFB0-663B-4E6D-86BA-CA2914317523}">
      <dsp:nvSpPr>
        <dsp:cNvPr id="0" name=""/>
        <dsp:cNvSpPr/>
      </dsp:nvSpPr>
      <dsp:spPr>
        <a:xfrm>
          <a:off x="1786124" y="2377341"/>
          <a:ext cx="164076" cy="0"/>
        </a:xfrm>
        <a:prstGeom prst="line">
          <a:avLst/>
        </a:prstGeom>
        <a:noFill/>
        <a:ln w="28575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FB092-6BD7-4B0D-86DA-2C821C64F998}">
      <dsp:nvSpPr>
        <dsp:cNvPr id="0" name=""/>
        <dsp:cNvSpPr/>
      </dsp:nvSpPr>
      <dsp:spPr>
        <a:xfrm>
          <a:off x="1950201" y="2028306"/>
          <a:ext cx="1163451" cy="69807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視覺傳達設計</a:t>
          </a:r>
          <a:endParaRPr lang="zh-TW" altLang="en-US" sz="2000" b="1" kern="1200" dirty="0">
            <a:latin typeface="+mj-ea"/>
            <a:ea typeface="+mj-ea"/>
          </a:endParaRPr>
        </a:p>
      </dsp:txBody>
      <dsp:txXfrm>
        <a:off x="1950201" y="2028306"/>
        <a:ext cx="1163451" cy="698071"/>
      </dsp:txXfrm>
    </dsp:sp>
    <dsp:sp modelId="{CC57A7E1-7693-496C-ABA8-B12E9723BD03}">
      <dsp:nvSpPr>
        <dsp:cNvPr id="0" name=""/>
        <dsp:cNvSpPr/>
      </dsp:nvSpPr>
      <dsp:spPr>
        <a:xfrm>
          <a:off x="3113652" y="2377341"/>
          <a:ext cx="164076" cy="0"/>
        </a:xfrm>
        <a:prstGeom prst="line">
          <a:avLst/>
        </a:prstGeom>
        <a:noFill/>
        <a:ln w="28575" cap="flat" cmpd="sng" algn="ctr">
          <a:solidFill>
            <a:srgbClr val="99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D1CDC-534C-4A7E-8193-53443E5DF367}">
      <dsp:nvSpPr>
        <dsp:cNvPr id="0" name=""/>
        <dsp:cNvSpPr/>
      </dsp:nvSpPr>
      <dsp:spPr>
        <a:xfrm rot="3615686">
          <a:off x="1277458" y="3094582"/>
          <a:ext cx="6800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0014" y="0"/>
              </a:lnTo>
            </a:path>
          </a:pathLst>
        </a:custGeom>
        <a:noFill/>
        <a:ln w="28575" cap="flat" cmpd="sng" algn="ctr">
          <a:solidFill>
            <a:srgbClr val="99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D591E2-1227-4A55-99C4-1542428AE2A6}">
      <dsp:nvSpPr>
        <dsp:cNvPr id="0" name=""/>
        <dsp:cNvSpPr/>
      </dsp:nvSpPr>
      <dsp:spPr>
        <a:xfrm rot="7591765">
          <a:off x="3137299" y="3111023"/>
          <a:ext cx="6938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3885" y="0"/>
              </a:lnTo>
            </a:path>
          </a:pathLst>
        </a:custGeom>
        <a:noFill/>
        <a:ln w="28575" cap="flat" cmpd="sng" algn="ctr">
          <a:solidFill>
            <a:srgbClr val="99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38E60E-F85E-4F82-881D-51BBC9E3D287}">
      <dsp:nvSpPr>
        <dsp:cNvPr id="0" name=""/>
        <dsp:cNvSpPr/>
      </dsp:nvSpPr>
      <dsp:spPr>
        <a:xfrm>
          <a:off x="1786124" y="3389810"/>
          <a:ext cx="164076" cy="0"/>
        </a:xfrm>
        <a:prstGeom prst="line">
          <a:avLst/>
        </a:prstGeom>
        <a:noFill/>
        <a:ln w="28575" cap="flat" cmpd="sng" algn="ctr">
          <a:solidFill>
            <a:srgbClr val="99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2052A-4EB9-46B9-BA64-56B7F71AC829}">
      <dsp:nvSpPr>
        <dsp:cNvPr id="0" name=""/>
        <dsp:cNvSpPr/>
      </dsp:nvSpPr>
      <dsp:spPr>
        <a:xfrm>
          <a:off x="1950201" y="3040774"/>
          <a:ext cx="1163451" cy="69807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媒體</a:t>
          </a:r>
          <a:endParaRPr lang="en-US" altLang="zh-TW" sz="2000" b="1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設計</a:t>
          </a:r>
          <a:endParaRPr lang="zh-TW" altLang="en-US" sz="2000" b="1" kern="1200" dirty="0">
            <a:latin typeface="+mj-ea"/>
            <a:ea typeface="+mj-ea"/>
          </a:endParaRPr>
        </a:p>
      </dsp:txBody>
      <dsp:txXfrm>
        <a:off x="1950201" y="3040774"/>
        <a:ext cx="1163451" cy="698071"/>
      </dsp:txXfrm>
    </dsp:sp>
    <dsp:sp modelId="{9D0F6253-D4DF-41F3-9F76-4C16BEDAA646}">
      <dsp:nvSpPr>
        <dsp:cNvPr id="0" name=""/>
        <dsp:cNvSpPr/>
      </dsp:nvSpPr>
      <dsp:spPr>
        <a:xfrm>
          <a:off x="3113652" y="3389810"/>
          <a:ext cx="164076" cy="0"/>
        </a:xfrm>
        <a:prstGeom prst="line">
          <a:avLst/>
        </a:prstGeom>
        <a:noFill/>
        <a:ln w="28575" cap="flat" cmpd="sng" algn="ctr">
          <a:solidFill>
            <a:srgbClr val="99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D33D66-C5B1-458A-A667-C758DDA6D052}">
      <dsp:nvSpPr>
        <dsp:cNvPr id="0" name=""/>
        <dsp:cNvSpPr/>
      </dsp:nvSpPr>
      <dsp:spPr>
        <a:xfrm>
          <a:off x="3741802" y="2061458"/>
          <a:ext cx="1403731" cy="1403731"/>
        </a:xfrm>
        <a:prstGeom prst="ellipse">
          <a:avLst/>
        </a:prstGeom>
        <a:solidFill>
          <a:schemeClr val="accent2">
            <a:shade val="80000"/>
            <a:hueOff val="301476"/>
            <a:satOff val="-19508"/>
            <a:lumOff val="178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設計</a:t>
          </a:r>
          <a:endParaRPr lang="zh-TW" altLang="en-US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</dsp:txBody>
      <dsp:txXfrm>
        <a:off x="3947374" y="2267030"/>
        <a:ext cx="992587" cy="992587"/>
      </dsp:txXfrm>
    </dsp:sp>
    <dsp:sp modelId="{F940C857-A310-48B0-90EB-C44073D702DE}">
      <dsp:nvSpPr>
        <dsp:cNvPr id="0" name=""/>
        <dsp:cNvSpPr/>
      </dsp:nvSpPr>
      <dsp:spPr>
        <a:xfrm>
          <a:off x="4837190" y="2090431"/>
          <a:ext cx="1403731" cy="1403731"/>
        </a:xfrm>
        <a:prstGeom prst="ellipse">
          <a:avLst/>
        </a:prstGeom>
        <a:solidFill>
          <a:schemeClr val="accent2">
            <a:shade val="80000"/>
            <a:hueOff val="602953"/>
            <a:satOff val="-39016"/>
            <a:lumOff val="356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科技</a:t>
          </a:r>
          <a:endParaRPr lang="zh-TW" altLang="en-US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</dsp:txBody>
      <dsp:txXfrm>
        <a:off x="5042762" y="2296003"/>
        <a:ext cx="992587" cy="9925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39EB3-B777-4D87-963D-46DBE33E985A}">
      <dsp:nvSpPr>
        <dsp:cNvPr id="0" name=""/>
        <dsp:cNvSpPr/>
      </dsp:nvSpPr>
      <dsp:spPr>
        <a:xfrm>
          <a:off x="0" y="515040"/>
          <a:ext cx="8161866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12700"/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93D93F-1F07-4A1C-8281-64D785A135B2}">
      <dsp:nvSpPr>
        <dsp:cNvPr id="0" name=""/>
        <dsp:cNvSpPr/>
      </dsp:nvSpPr>
      <dsp:spPr>
        <a:xfrm>
          <a:off x="408093" y="42720"/>
          <a:ext cx="5713306" cy="94464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2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49" tIns="0" rIns="2159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+mj-ea"/>
              <a:ea typeface="+mj-ea"/>
            </a:rPr>
            <a:t>大 一   </a:t>
          </a:r>
          <a:r>
            <a:rPr lang="en-US" altLang="zh-TW" sz="2000" b="1" kern="1200" dirty="0" smtClean="0">
              <a:latin typeface="+mj-ea"/>
              <a:ea typeface="+mj-ea"/>
            </a:rPr>
            <a:t>(</a:t>
          </a:r>
          <a:r>
            <a:rPr lang="zh-TW" altLang="en-US" sz="2000" b="1" kern="1200" dirty="0" smtClean="0">
              <a:latin typeface="+mj-ea"/>
              <a:ea typeface="+mj-ea"/>
            </a:rPr>
            <a:t>下學期</a:t>
          </a:r>
          <a:r>
            <a:rPr lang="en-US" altLang="zh-TW" sz="2000" b="1" kern="1200" dirty="0" smtClean="0">
              <a:latin typeface="+mj-ea"/>
              <a:ea typeface="+mj-ea"/>
            </a:rPr>
            <a:t>)</a:t>
          </a:r>
          <a:r>
            <a:rPr lang="zh-TW" altLang="en-US" sz="2000" b="1" kern="1200" dirty="0" smtClean="0">
              <a:latin typeface="+mj-ea"/>
              <a:ea typeface="+mj-ea"/>
            </a:rPr>
            <a:t>  </a:t>
          </a:r>
          <a:r>
            <a:rPr lang="zh-TW" altLang="en-US" sz="2800" b="1" kern="1200" dirty="0" smtClean="0">
              <a:latin typeface="+mj-ea"/>
              <a:ea typeface="+mj-ea"/>
            </a:rPr>
            <a:t>程式設計入門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454207" y="88834"/>
        <a:ext cx="5621078" cy="852412"/>
      </dsp:txXfrm>
    </dsp:sp>
    <dsp:sp modelId="{D120C31C-0468-4DB9-94D5-9B51DC6AB77F}">
      <dsp:nvSpPr>
        <dsp:cNvPr id="0" name=""/>
        <dsp:cNvSpPr/>
      </dsp:nvSpPr>
      <dsp:spPr>
        <a:xfrm>
          <a:off x="0" y="1966560"/>
          <a:ext cx="8161866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12700"/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837250D-53EA-4606-A5F2-51FF90F65ADB}">
      <dsp:nvSpPr>
        <dsp:cNvPr id="0" name=""/>
        <dsp:cNvSpPr/>
      </dsp:nvSpPr>
      <dsp:spPr>
        <a:xfrm>
          <a:off x="399625" y="1511177"/>
          <a:ext cx="5713306" cy="94464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3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49" tIns="0" rIns="2159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>
              <a:latin typeface="+mj-ea"/>
              <a:ea typeface="+mj-ea"/>
            </a:rPr>
            <a:t>大 二    </a:t>
          </a:r>
          <a:r>
            <a:rPr lang="en-US" altLang="zh-TW" sz="2000" kern="1200" dirty="0" smtClean="0">
              <a:latin typeface="+mj-ea"/>
              <a:ea typeface="+mj-ea"/>
            </a:rPr>
            <a:t>(</a:t>
          </a:r>
          <a:r>
            <a:rPr lang="zh-TW" altLang="en-US" sz="2000" kern="1200" dirty="0" smtClean="0">
              <a:latin typeface="+mj-ea"/>
              <a:ea typeface="+mj-ea"/>
            </a:rPr>
            <a:t>上學期</a:t>
          </a:r>
          <a:r>
            <a:rPr lang="en-US" altLang="zh-TW" sz="2000" kern="1200" dirty="0" smtClean="0">
              <a:latin typeface="+mj-ea"/>
              <a:ea typeface="+mj-ea"/>
            </a:rPr>
            <a:t>)</a:t>
          </a:r>
          <a:r>
            <a:rPr lang="zh-TW" altLang="en-US" sz="2000" kern="1200" dirty="0" smtClean="0">
              <a:latin typeface="+mj-ea"/>
              <a:ea typeface="+mj-ea"/>
            </a:rPr>
            <a:t>  </a:t>
          </a:r>
          <a:r>
            <a:rPr lang="zh-TW" altLang="en-US" sz="2400" b="1" kern="1200" dirty="0" smtClean="0">
              <a:latin typeface="+mj-ea"/>
              <a:ea typeface="+mj-ea"/>
            </a:rPr>
            <a:t>互動程式設計</a:t>
          </a:r>
          <a:r>
            <a:rPr lang="en-US" altLang="zh-TW" sz="2400" b="1" kern="1200" dirty="0" smtClean="0">
              <a:latin typeface="+mj-ea"/>
              <a:ea typeface="+mj-ea"/>
            </a:rPr>
            <a:t>1</a:t>
          </a:r>
          <a:r>
            <a:rPr lang="zh-TW" altLang="en-US" sz="2400" b="1" kern="1200" dirty="0" smtClean="0">
              <a:latin typeface="+mj-ea"/>
              <a:ea typeface="+mj-ea"/>
            </a:rPr>
            <a:t>  </a:t>
          </a:r>
          <a:endParaRPr lang="en-US" altLang="zh-TW" sz="2400" b="1" kern="1200" dirty="0" smtClean="0">
            <a:latin typeface="+mj-ea"/>
            <a:ea typeface="+mj-ea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000" kern="1200" dirty="0" smtClean="0">
              <a:latin typeface="+mj-ea"/>
              <a:ea typeface="+mj-ea"/>
            </a:rPr>
            <a:t>             </a:t>
          </a:r>
          <a:r>
            <a:rPr lang="en-US" altLang="zh-TW" sz="2000" kern="1200" dirty="0" smtClean="0">
              <a:latin typeface="+mj-ea"/>
              <a:ea typeface="+mj-ea"/>
            </a:rPr>
            <a:t>(</a:t>
          </a:r>
          <a:r>
            <a:rPr lang="zh-TW" altLang="en-US" sz="2000" kern="1200" dirty="0" smtClean="0">
              <a:latin typeface="+mj-ea"/>
              <a:ea typeface="+mj-ea"/>
            </a:rPr>
            <a:t>下學期</a:t>
          </a:r>
          <a:r>
            <a:rPr lang="en-US" altLang="zh-TW" sz="2000" kern="1200" dirty="0" smtClean="0">
              <a:latin typeface="+mj-ea"/>
              <a:ea typeface="+mj-ea"/>
            </a:rPr>
            <a:t>)</a:t>
          </a:r>
          <a:r>
            <a:rPr lang="zh-TW" altLang="en-US" sz="2000" kern="1200" dirty="0" smtClean="0">
              <a:latin typeface="+mj-ea"/>
              <a:ea typeface="+mj-ea"/>
            </a:rPr>
            <a:t>  </a:t>
          </a:r>
          <a:r>
            <a:rPr lang="zh-TW" altLang="en-US" sz="2400" b="1" kern="1200" dirty="0" smtClean="0">
              <a:latin typeface="+mj-ea"/>
              <a:ea typeface="+mj-ea"/>
            </a:rPr>
            <a:t>互動程式設計</a:t>
          </a:r>
          <a:r>
            <a:rPr lang="en-US" altLang="zh-TW" sz="2400" b="1" kern="1200" dirty="0" smtClean="0">
              <a:latin typeface="+mj-ea"/>
              <a:ea typeface="+mj-ea"/>
            </a:rPr>
            <a:t>2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445739" y="1557291"/>
        <a:ext cx="5621078" cy="852412"/>
      </dsp:txXfrm>
    </dsp:sp>
    <dsp:sp modelId="{EF65BEEE-244C-46DC-B23E-8CAC25F882A6}">
      <dsp:nvSpPr>
        <dsp:cNvPr id="0" name=""/>
        <dsp:cNvSpPr/>
      </dsp:nvSpPr>
      <dsp:spPr>
        <a:xfrm>
          <a:off x="0" y="3418080"/>
          <a:ext cx="8161866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12700"/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11ACE6-268C-4273-944B-A80CF601A26B}">
      <dsp:nvSpPr>
        <dsp:cNvPr id="0" name=""/>
        <dsp:cNvSpPr/>
      </dsp:nvSpPr>
      <dsp:spPr>
        <a:xfrm>
          <a:off x="408093" y="2945760"/>
          <a:ext cx="5713306" cy="94464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4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49" tIns="0" rIns="2159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+mj-ea"/>
              <a:ea typeface="+mj-ea"/>
            </a:rPr>
            <a:t>大 三    </a:t>
          </a:r>
          <a:r>
            <a:rPr lang="en-US" altLang="zh-TW" sz="2000" kern="1200" dirty="0" smtClean="0">
              <a:latin typeface="+mj-ea"/>
              <a:ea typeface="+mj-ea"/>
            </a:rPr>
            <a:t>(</a:t>
          </a:r>
          <a:r>
            <a:rPr lang="zh-TW" altLang="en-US" sz="2000" kern="1200" dirty="0" smtClean="0">
              <a:latin typeface="+mj-ea"/>
              <a:ea typeface="+mj-ea"/>
            </a:rPr>
            <a:t>上學期</a:t>
          </a:r>
          <a:r>
            <a:rPr lang="en-US" altLang="zh-TW" sz="2000" kern="1200" dirty="0" smtClean="0">
              <a:latin typeface="+mj-ea"/>
              <a:ea typeface="+mj-ea"/>
            </a:rPr>
            <a:t>)</a:t>
          </a:r>
          <a:r>
            <a:rPr lang="zh-TW" altLang="en-US" sz="2000" kern="1200" dirty="0" smtClean="0">
              <a:latin typeface="+mj-ea"/>
              <a:ea typeface="+mj-ea"/>
            </a:rPr>
            <a:t>  </a:t>
          </a:r>
          <a:r>
            <a:rPr lang="zh-TW" altLang="en-US" sz="2800" b="1" kern="1200" dirty="0" smtClean="0">
              <a:latin typeface="+mj-ea"/>
              <a:ea typeface="+mj-ea"/>
            </a:rPr>
            <a:t>互動程式設計</a:t>
          </a:r>
          <a:r>
            <a:rPr lang="en-US" altLang="zh-TW" sz="2800" b="1" kern="1200" dirty="0" smtClean="0">
              <a:latin typeface="+mj-ea"/>
              <a:ea typeface="+mj-ea"/>
            </a:rPr>
            <a:t>3</a:t>
          </a:r>
          <a:r>
            <a:rPr lang="zh-TW" altLang="en-US" sz="2800" b="1" kern="1200" dirty="0" smtClean="0">
              <a:latin typeface="+mj-ea"/>
              <a:ea typeface="+mj-ea"/>
            </a:rPr>
            <a:t>  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454207" y="2991874"/>
        <a:ext cx="5621078" cy="852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D8FA7-E6DD-46B5-89D3-EE25F872B32A}" type="datetimeFigureOut">
              <a:rPr lang="zh-TW" altLang="en-US" smtClean="0"/>
              <a:t>2015/9/5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86E2E-5EC5-4DDC-97A7-A86E3371EC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432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9969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B7E0F-14F5-4533-AC77-8AD8223711F6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4289334"/>
            <a:ext cx="895401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161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B999-B918-4F8E-9C84-19A7C2F6C62F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97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89A-3A3F-4097-BF92-4C9116A414C8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2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6EE6B-29C5-474B-BD1A-2428809D8EB3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73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/>
          <a:p>
            <a:fld id="{956F483E-C638-4D5D-AE78-0DA8B1E43B21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73049" y="2325848"/>
            <a:ext cx="810678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2506133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41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59C7-DF15-46BE-AA01-FB266E006F13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258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5F73-11F6-40FD-B973-91B74ECC763C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30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39A1C-2552-4797-A8F2-F22317288927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97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B242-D4C6-4645-AF2B-419D2F7EE2D4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987F-8DBD-453C-83D8-EA9F90178CE3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3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813A4-D0D5-4BC5-8EF7-6656B32BE4A1}" type="datetime1">
              <a:rPr lang="en-US" altLang="zh-TW" smtClean="0"/>
              <a:t>9/5/2015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19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91B8D9B-7A75-4770-B09B-1E5F8B4FE812}" type="datetime1">
              <a:rPr lang="en-US" altLang="zh-TW" smtClean="0"/>
              <a:t>9/5/2015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30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7" Type="http://schemas.openxmlformats.org/officeDocument/2006/relationships/image" Target="../media/image22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tmp"/><Relationship Id="rId5" Type="http://schemas.openxmlformats.org/officeDocument/2006/relationships/image" Target="../media/image20.tmp"/><Relationship Id="rId4" Type="http://schemas.openxmlformats.org/officeDocument/2006/relationships/image" Target="../media/image19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tmp"/><Relationship Id="rId4" Type="http://schemas.openxmlformats.org/officeDocument/2006/relationships/image" Target="../media/image25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tmp"/><Relationship Id="rId4" Type="http://schemas.openxmlformats.org/officeDocument/2006/relationships/image" Target="../media/image29.tm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mp"/><Relationship Id="rId3" Type="http://schemas.openxmlformats.org/officeDocument/2006/relationships/image" Target="../media/image32.tmp"/><Relationship Id="rId7" Type="http://schemas.openxmlformats.org/officeDocument/2006/relationships/image" Target="../media/image36.png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tmp"/><Relationship Id="rId5" Type="http://schemas.openxmlformats.org/officeDocument/2006/relationships/image" Target="../media/image34.tmp"/><Relationship Id="rId10" Type="http://schemas.openxmlformats.org/officeDocument/2006/relationships/image" Target="../media/image39.tmp"/><Relationship Id="rId4" Type="http://schemas.openxmlformats.org/officeDocument/2006/relationships/image" Target="../media/image33.tmp"/><Relationship Id="rId9" Type="http://schemas.openxmlformats.org/officeDocument/2006/relationships/image" Target="../media/image38.tm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hyperlink" Target="http://www.imd.ntut.edu.tw/files/13-1061-14274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tmp"/><Relationship Id="rId3" Type="http://schemas.openxmlformats.org/officeDocument/2006/relationships/image" Target="../media/image55.tmp"/><Relationship Id="rId7" Type="http://schemas.openxmlformats.org/officeDocument/2006/relationships/image" Target="../media/image59.tmp"/><Relationship Id="rId2" Type="http://schemas.openxmlformats.org/officeDocument/2006/relationships/image" Target="../media/image54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tmp"/><Relationship Id="rId5" Type="http://schemas.openxmlformats.org/officeDocument/2006/relationships/image" Target="../media/image57.tmp"/><Relationship Id="rId4" Type="http://schemas.openxmlformats.org/officeDocument/2006/relationships/image" Target="../media/image56.tmp"/><Relationship Id="rId9" Type="http://schemas.openxmlformats.org/officeDocument/2006/relationships/image" Target="../media/image61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tmp"/><Relationship Id="rId4" Type="http://schemas.openxmlformats.org/officeDocument/2006/relationships/image" Target="../media/image63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tmp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tmp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tmp"/><Relationship Id="rId3" Type="http://schemas.openxmlformats.org/officeDocument/2006/relationships/image" Target="../media/image78.png"/><Relationship Id="rId7" Type="http://schemas.openxmlformats.org/officeDocument/2006/relationships/image" Target="../media/image5.em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12" Type="http://schemas.openxmlformats.org/officeDocument/2006/relationships/image" Target="../media/image95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11" Type="http://schemas.openxmlformats.org/officeDocument/2006/relationships/image" Target="../media/image94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png"/><Relationship Id="rId7" Type="http://schemas.openxmlformats.org/officeDocument/2006/relationships/image" Target="../media/image10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tmp"/><Relationship Id="rId2" Type="http://schemas.openxmlformats.org/officeDocument/2006/relationships/image" Target="../media/image114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16.tm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5.emf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tmp"/><Relationship Id="rId2" Type="http://schemas.openxmlformats.org/officeDocument/2006/relationships/image" Target="../media/image122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tmp"/><Relationship Id="rId5" Type="http://schemas.openxmlformats.org/officeDocument/2006/relationships/image" Target="../media/image125.tmp"/><Relationship Id="rId4" Type="http://schemas.openxmlformats.org/officeDocument/2006/relationships/image" Target="../media/image12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8.tm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tmp"/><Relationship Id="rId2" Type="http://schemas.openxmlformats.org/officeDocument/2006/relationships/image" Target="../media/image12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tmp"/><Relationship Id="rId4" Type="http://schemas.openxmlformats.org/officeDocument/2006/relationships/image" Target="../media/image129.tm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hyperlink" Target="%E7%9A%AE%E7%99%AE%E6%88%B2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9.tmp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tmp"/><Relationship Id="rId2" Type="http://schemas.openxmlformats.org/officeDocument/2006/relationships/image" Target="../media/image141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tmp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tmp"/><Relationship Id="rId5" Type="http://schemas.openxmlformats.org/officeDocument/2006/relationships/image" Target="../media/image145.tmp"/><Relationship Id="rId4" Type="http://schemas.openxmlformats.org/officeDocument/2006/relationships/image" Target="../media/image144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7.tmp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8.tmp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m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互動設計系 新生家長座談會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互動設計系 李來春系主任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2015/9/5</a:t>
            </a:r>
            <a:endParaRPr lang="zh-TW" altLang="en-US" dirty="0">
              <a:latin typeface="+mj-ea"/>
              <a:ea typeface="+mj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348122" y="6029974"/>
            <a:ext cx="3528392" cy="656987"/>
            <a:chOff x="5292080" y="5652333"/>
            <a:chExt cx="3528392" cy="656987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5471"/>
            <a:stretch/>
          </p:blipFill>
          <p:spPr>
            <a:xfrm>
              <a:off x="5292080" y="5652333"/>
              <a:ext cx="2137420" cy="605690"/>
            </a:xfrm>
            <a:prstGeom prst="rect">
              <a:avLst/>
            </a:prstGeom>
          </p:spPr>
        </p:pic>
        <p:sp>
          <p:nvSpPr>
            <p:cNvPr id="7" name="文字方塊 6"/>
            <p:cNvSpPr txBox="1"/>
            <p:nvPr/>
          </p:nvSpPr>
          <p:spPr>
            <a:xfrm>
              <a:off x="7353404" y="5909210"/>
              <a:ext cx="1467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互動設計系</a:t>
              </a:r>
              <a:endParaRPr kumimoji="1" lang="zh-TW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0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5872" y="159604"/>
            <a:ext cx="8845953" cy="731492"/>
          </a:xfrm>
        </p:spPr>
        <p:txBody>
          <a:bodyPr>
            <a:noAutofit/>
          </a:bodyPr>
          <a:lstStyle/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Lost my name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個性化繪本，為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孩子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量身訂製繪本</a:t>
            </a:r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90" y="869951"/>
            <a:ext cx="7907310" cy="6047316"/>
          </a:xfrm>
        </p:spPr>
      </p:pic>
      <p:sp>
        <p:nvSpPr>
          <p:cNvPr id="5" name="矩形 4"/>
          <p:cNvSpPr/>
          <p:nvPr/>
        </p:nvSpPr>
        <p:spPr>
          <a:xfrm>
            <a:off x="0" y="5375277"/>
            <a:ext cx="1363133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latin typeface="+mj-ea"/>
                <a:ea typeface="+mj-ea"/>
              </a:rPr>
              <a:t>資料來源</a:t>
            </a:r>
            <a:r>
              <a:rPr lang="en-US" altLang="zh-TW" sz="1400" dirty="0" smtClean="0">
                <a:latin typeface="+mj-ea"/>
                <a:ea typeface="+mj-ea"/>
              </a:rPr>
              <a:t>:</a:t>
            </a:r>
            <a:r>
              <a:rPr lang="zh-TW" altLang="en-US" sz="1400" dirty="0" smtClean="0">
                <a:latin typeface="+mj-ea"/>
                <a:ea typeface="+mj-ea"/>
              </a:rPr>
              <a:t> </a:t>
            </a:r>
            <a:r>
              <a:rPr lang="en-US" altLang="zh-TW" sz="1400" dirty="0" smtClean="0">
                <a:latin typeface="+mj-ea"/>
                <a:ea typeface="+mj-ea"/>
              </a:rPr>
              <a:t>https</a:t>
            </a:r>
            <a:r>
              <a:rPr lang="en-US" altLang="zh-TW" sz="1400" dirty="0">
                <a:latin typeface="+mj-ea"/>
                <a:ea typeface="+mj-ea"/>
              </a:rPr>
              <a:t>://www.lostmy.name</a:t>
            </a:r>
            <a:r>
              <a:rPr lang="en-US" altLang="zh-TW" sz="1600" dirty="0">
                <a:latin typeface="+mj-ea"/>
                <a:ea typeface="+mj-ea"/>
              </a:rPr>
              <a:t>/</a:t>
            </a:r>
            <a:endParaRPr lang="zh-TW" altLang="en-US" sz="1600" dirty="0"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406095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9671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84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3004" y="161881"/>
            <a:ext cx="8074058" cy="621415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鍵入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Raymond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立即呈現有此名字的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繪本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69" y="722139"/>
            <a:ext cx="7323666" cy="6135861"/>
          </a:xfrm>
        </p:spPr>
      </p:pic>
      <p:sp>
        <p:nvSpPr>
          <p:cNvPr id="5" name="矩形 4"/>
          <p:cNvSpPr/>
          <p:nvPr/>
        </p:nvSpPr>
        <p:spPr>
          <a:xfrm>
            <a:off x="126999" y="5265204"/>
            <a:ext cx="1363133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latin typeface="+mj-ea"/>
                <a:ea typeface="+mj-ea"/>
              </a:rPr>
              <a:t>資料來源</a:t>
            </a:r>
            <a:r>
              <a:rPr lang="en-US" altLang="zh-TW" sz="1400" dirty="0" smtClean="0">
                <a:latin typeface="+mj-ea"/>
                <a:ea typeface="+mj-ea"/>
              </a:rPr>
              <a:t>:</a:t>
            </a:r>
            <a:r>
              <a:rPr lang="zh-TW" altLang="en-US" sz="1400" dirty="0" smtClean="0">
                <a:latin typeface="+mj-ea"/>
                <a:ea typeface="+mj-ea"/>
              </a:rPr>
              <a:t> </a:t>
            </a:r>
            <a:r>
              <a:rPr lang="en-US" altLang="zh-TW" sz="1400" dirty="0" smtClean="0">
                <a:latin typeface="+mj-ea"/>
                <a:ea typeface="+mj-ea"/>
              </a:rPr>
              <a:t>https</a:t>
            </a:r>
            <a:r>
              <a:rPr lang="en-US" altLang="zh-TW" sz="1400" dirty="0">
                <a:latin typeface="+mj-ea"/>
                <a:ea typeface="+mj-ea"/>
              </a:rPr>
              <a:t>://www.lostmy.name</a:t>
            </a:r>
            <a:r>
              <a:rPr lang="en-US" altLang="zh-TW" sz="1600" dirty="0">
                <a:latin typeface="+mj-ea"/>
                <a:ea typeface="+mj-ea"/>
              </a:rPr>
              <a:t>/</a:t>
            </a:r>
            <a:endParaRPr lang="zh-TW" altLang="en-US" sz="1600" dirty="0"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45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8" y="1"/>
            <a:ext cx="4757296" cy="2274712"/>
          </a:xfrm>
        </p:spPr>
      </p:pic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42" y="0"/>
            <a:ext cx="4535304" cy="2183508"/>
          </a:xfrm>
          <a:prstGeom prst="rect">
            <a:avLst/>
          </a:prstGeom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3508"/>
            <a:ext cx="4747333" cy="2289872"/>
          </a:xfrm>
          <a:prstGeom prst="rect">
            <a:avLst/>
          </a:prstGeo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407" y="2183508"/>
            <a:ext cx="5270670" cy="2526247"/>
          </a:xfrm>
          <a:prstGeom prst="rect">
            <a:avLst/>
          </a:prstGeom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70961"/>
            <a:ext cx="4004163" cy="1897826"/>
          </a:xfrm>
          <a:prstGeom prst="rect">
            <a:avLst/>
          </a:prstGeom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163" y="4458221"/>
            <a:ext cx="5245739" cy="250640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-166048" y="6368787"/>
            <a:ext cx="4336256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latin typeface="+mj-ea"/>
                <a:ea typeface="+mj-ea"/>
              </a:rPr>
              <a:t>資料來源</a:t>
            </a:r>
            <a:r>
              <a:rPr lang="en-US" altLang="zh-TW" sz="1400" dirty="0" smtClean="0">
                <a:latin typeface="+mj-ea"/>
                <a:ea typeface="+mj-ea"/>
              </a:rPr>
              <a:t>:</a:t>
            </a:r>
            <a:r>
              <a:rPr lang="zh-TW" altLang="en-US" sz="1400" dirty="0" smtClean="0">
                <a:latin typeface="+mj-ea"/>
                <a:ea typeface="+mj-ea"/>
              </a:rPr>
              <a:t> </a:t>
            </a:r>
            <a:r>
              <a:rPr lang="en-US" altLang="zh-TW" sz="1400" dirty="0" smtClean="0">
                <a:latin typeface="+mj-ea"/>
                <a:ea typeface="+mj-ea"/>
              </a:rPr>
              <a:t>https</a:t>
            </a:r>
            <a:r>
              <a:rPr lang="en-US" altLang="zh-TW" sz="1400" dirty="0">
                <a:latin typeface="+mj-ea"/>
                <a:ea typeface="+mj-ea"/>
              </a:rPr>
              <a:t>://www.lostmy.name/</a:t>
            </a:r>
            <a:endParaRPr lang="zh-TW" altLang="en-US" sz="1400" dirty="0">
              <a:latin typeface="+mj-ea"/>
              <a:ea typeface="+mj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16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374561"/>
            <a:ext cx="7543800" cy="1259501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展示空間的</a:t>
            </a:r>
            <a:r>
              <a:rPr lang="zh-TW" altLang="en-US" sz="4000" b="1" u="sng" dirty="0" smtClean="0"/>
              <a:t>視覺傳達</a:t>
            </a:r>
            <a:r>
              <a:rPr lang="zh-TW" altLang="en-US" sz="4000" dirty="0" smtClean="0"/>
              <a:t>與</a:t>
            </a:r>
            <a:r>
              <a:rPr lang="zh-TW" altLang="en-US" sz="4000" b="1" u="sng" dirty="0" smtClean="0"/>
              <a:t>情境體驗</a:t>
            </a:r>
            <a:endParaRPr lang="zh-TW" altLang="en-US" sz="4000" b="1" u="sng" dirty="0"/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36" y="1739011"/>
            <a:ext cx="4670331" cy="2580973"/>
          </a:xfrm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3398"/>
            <a:ext cx="4640315" cy="2574602"/>
          </a:xfrm>
          <a:prstGeom prst="rect">
            <a:avLst/>
          </a:prstGeo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36" y="4283398"/>
            <a:ext cx="4539039" cy="2574602"/>
          </a:xfrm>
          <a:prstGeom prst="rect">
            <a:avLst/>
          </a:prstGeom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9011"/>
            <a:ext cx="4609136" cy="2549814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9" name="矩形 8"/>
          <p:cNvSpPr/>
          <p:nvPr/>
        </p:nvSpPr>
        <p:spPr>
          <a:xfrm>
            <a:off x="660392" y="1204550"/>
            <a:ext cx="7518400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latin typeface="+mj-ea"/>
                <a:ea typeface="+mj-ea"/>
              </a:rPr>
              <a:t>資料來源</a:t>
            </a:r>
            <a:r>
              <a:rPr lang="en-US" altLang="zh-TW" sz="1400" dirty="0" smtClean="0">
                <a:latin typeface="+mj-ea"/>
                <a:ea typeface="+mj-ea"/>
              </a:rPr>
              <a:t>:</a:t>
            </a:r>
            <a:r>
              <a:rPr lang="zh-TW" altLang="en-US" sz="1400" dirty="0" smtClean="0">
                <a:latin typeface="+mj-ea"/>
                <a:ea typeface="+mj-ea"/>
              </a:rPr>
              <a:t> </a:t>
            </a:r>
            <a:r>
              <a:rPr lang="en-US" altLang="zh-TW" sz="1400" dirty="0" smtClean="0">
                <a:latin typeface="+mj-ea"/>
                <a:ea typeface="+mj-ea"/>
              </a:rPr>
              <a:t>Design I/O, An Interactive  Connected Ecosystem https</a:t>
            </a:r>
            <a:r>
              <a:rPr lang="en-US" altLang="zh-TW" sz="1400" dirty="0" smtClean="0">
                <a:latin typeface="+mj-ea"/>
                <a:ea typeface="+mj-ea"/>
              </a:rPr>
              <a:t>://design-io.com</a:t>
            </a:r>
            <a:r>
              <a:rPr lang="en-US" altLang="zh-TW" sz="1400" dirty="0">
                <a:latin typeface="+mj-ea"/>
                <a:ea typeface="+mj-ea"/>
              </a:rPr>
              <a:t>/</a:t>
            </a:r>
            <a:endParaRPr lang="zh-TW" altLang="en-US" sz="16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0081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760053" y="306832"/>
            <a:ext cx="7884414" cy="878501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眼鏡公司的</a:t>
            </a:r>
            <a:r>
              <a:rPr lang="zh-TW" altLang="en-US" sz="4000" b="1" u="sng" dirty="0" smtClean="0"/>
              <a:t>臉部掃描</a:t>
            </a:r>
            <a:r>
              <a:rPr lang="zh-TW" altLang="en-US" sz="4000" dirty="0" smtClean="0"/>
              <a:t>與</a:t>
            </a:r>
            <a:r>
              <a:rPr lang="zh-TW" altLang="en-US" sz="4000" b="1" u="sng" dirty="0" smtClean="0"/>
              <a:t>客製化設計</a:t>
            </a:r>
            <a:endParaRPr lang="zh-TW" altLang="en-US" sz="4000" b="1" u="sng" dirty="0"/>
          </a:p>
        </p:txBody>
      </p:sp>
      <p:pic>
        <p:nvPicPr>
          <p:cNvPr id="12" name="圖片 11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6" y="4240750"/>
            <a:ext cx="3865821" cy="2837384"/>
          </a:xfrm>
          <a:prstGeom prst="rect">
            <a:avLst/>
          </a:prstGeom>
        </p:spPr>
      </p:pic>
      <p:pic>
        <p:nvPicPr>
          <p:cNvPr id="13" name="圖片 12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57" y="4466160"/>
            <a:ext cx="3232027" cy="2386563"/>
          </a:xfrm>
          <a:prstGeom prst="rect">
            <a:avLst/>
          </a:prstGeom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9" y="1528558"/>
            <a:ext cx="4174259" cy="3133684"/>
          </a:xfrm>
          <a:prstGeom prst="rect">
            <a:avLst/>
          </a:prstGeom>
        </p:spPr>
      </p:pic>
      <p:pic>
        <p:nvPicPr>
          <p:cNvPr id="10" name="圖片 9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98" y="1528558"/>
            <a:ext cx="4791519" cy="3132916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96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互動設計系成果介紹</a:t>
            </a:r>
            <a:endParaRPr lang="zh-TW" altLang="en-US" sz="48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4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3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608943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我們的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實作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9856"/>
            <a:ext cx="3068666" cy="2020721"/>
          </a:xfrm>
          <a:prstGeom prst="rect">
            <a:avLst/>
          </a:prstGeom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666" y="1036443"/>
            <a:ext cx="2795920" cy="2034133"/>
          </a:xfrm>
          <a:prstGeom prst="rect">
            <a:avLst/>
          </a:prstGeo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577"/>
            <a:ext cx="2970320" cy="2186229"/>
          </a:xfrm>
          <a:prstGeom prst="rect">
            <a:avLst/>
          </a:prstGeom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320" y="3070576"/>
            <a:ext cx="2663814" cy="2111774"/>
          </a:xfrm>
          <a:prstGeom prst="rect">
            <a:avLst/>
          </a:prstGeom>
        </p:spPr>
      </p:pic>
      <p:pic>
        <p:nvPicPr>
          <p:cNvPr id="10" name="圖片 9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49" y="1036443"/>
            <a:ext cx="3703641" cy="2209992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1" y="5182350"/>
            <a:ext cx="5081737" cy="174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155" y="3070577"/>
            <a:ext cx="3809845" cy="2189134"/>
          </a:xfrm>
          <a:prstGeom prst="rect">
            <a:avLst/>
          </a:prstGeom>
        </p:spPr>
      </p:pic>
      <p:pic>
        <p:nvPicPr>
          <p:cNvPr id="12" name="內容版面配置區 5" descr="畫面剪輯"/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736" y="5182350"/>
            <a:ext cx="3142676" cy="1743383"/>
          </a:xfrm>
        </p:spPr>
      </p:pic>
      <p:pic>
        <p:nvPicPr>
          <p:cNvPr id="13" name="圖片 12" descr="畫面剪輯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35" y="5187759"/>
            <a:ext cx="1329266" cy="1766901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77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564396"/>
            <a:ext cx="7543800" cy="656077"/>
          </a:xfrm>
        </p:spPr>
        <p:txBody>
          <a:bodyPr>
            <a:noAutofit/>
          </a:bodyPr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</a:t>
            </a: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2386" y="1811867"/>
            <a:ext cx="7543800" cy="436033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最優質的教師團隊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創意的學習環境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自造者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(Maker)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創新創業的點子工廠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研究所與大學部的合作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具有競爭力的設備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設計系學生作品的展示平台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如媒體光柱、 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地投影、資訊站、電視牆等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程式設計課程內容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5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5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6692" y="-900"/>
            <a:ext cx="7543800" cy="121081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我們的</a:t>
            </a:r>
            <a:r>
              <a:rPr lang="zh-TW" altLang="en-US" sz="4000" b="1" dirty="0" smtClean="0"/>
              <a:t>師資陣容 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專任教師</a:t>
            </a:r>
            <a:r>
              <a:rPr lang="en-US" altLang="zh-TW" sz="3600" dirty="0" smtClean="0"/>
              <a:t>1)</a:t>
            </a:r>
            <a:endParaRPr lang="zh-TW" alt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287320"/>
              </p:ext>
            </p:extLst>
          </p:nvPr>
        </p:nvGraphicFramePr>
        <p:xfrm>
          <a:off x="263918" y="1026527"/>
          <a:ext cx="8664222" cy="546382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42574"/>
                <a:gridCol w="4726293"/>
                <a:gridCol w="3195355"/>
              </a:tblGrid>
              <a:tr h="392411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zh-TW" altLang="en-US" sz="1800" dirty="0" smtClean="0">
                          <a:latin typeface="+mj-ea"/>
                          <a:ea typeface="+mj-ea"/>
                        </a:rPr>
                        <a:t>教師姓名、最高學歷</a:t>
                      </a:r>
                      <a:endParaRPr lang="en-US" sz="18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+mj-ea"/>
                          <a:ea typeface="+mj-ea"/>
                        </a:rPr>
                        <a:t>研究範疇</a:t>
                      </a:r>
                      <a:endParaRPr lang="en-US" sz="18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68574" marR="68574" marT="45716" marB="45716"/>
                </a:tc>
              </a:tr>
              <a:tr h="1041279">
                <a:tc>
                  <a:txBody>
                    <a:bodyPr/>
                    <a:lstStyle/>
                    <a:p>
                      <a:endParaRPr lang="en-US" sz="1800" dirty="0" smtClean="0">
                        <a:solidFill>
                          <a:srgbClr val="000000"/>
                        </a:solidFill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李來春 副教授 </a:t>
                      </a:r>
                      <a:endParaRPr lang="en-US" altLang="zh-TW" sz="1600" dirty="0" smtClean="0">
                        <a:latin typeface="+mj-ea"/>
                        <a:ea typeface="+mj-ea"/>
                      </a:endParaRPr>
                    </a:p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英國 </a:t>
                      </a: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Coventry University </a:t>
                      </a:r>
                    </a:p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Design Research Centre </a:t>
                      </a: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博士 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互動介面設計</a:t>
                      </a:r>
                      <a:endParaRPr lang="en-US" altLang="zh-TW" sz="1600" dirty="0" smtClean="0">
                        <a:latin typeface="+mj-ea"/>
                        <a:ea typeface="+mj-ea"/>
                      </a:endParaRP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產品設計實務</a:t>
                      </a:r>
                    </a:p>
                    <a:p>
                      <a:pPr marL="171450" indent="-1714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虛擬互動與情境企劃</a:t>
                      </a:r>
                    </a:p>
                  </a:txBody>
                  <a:tcPr marL="68574" marR="68574" marT="45716" marB="45716"/>
                </a:tc>
              </a:tr>
              <a:tr h="927588">
                <a:tc>
                  <a:txBody>
                    <a:bodyPr/>
                    <a:lstStyle/>
                    <a:p>
                      <a:endParaRPr lang="en-US" sz="1800" dirty="0" smtClean="0"/>
                    </a:p>
                    <a:p>
                      <a:endParaRPr lang="en-US" sz="1800" dirty="0" smtClean="0">
                        <a:solidFill>
                          <a:srgbClr val="000000"/>
                        </a:solidFill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吳可久 副教授</a:t>
                      </a:r>
                    </a:p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國立台灣大學土木工程系營建工程與管理組 博士 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數位學習與互動技術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資訊科技與管理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建築設計與規劃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</a:tr>
              <a:tr h="1062079"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陳圳卿 副教授 </a:t>
                      </a:r>
                    </a:p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英國 </a:t>
                      </a: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Coventry University</a:t>
                      </a:r>
                      <a:br>
                        <a:rPr lang="en-US" altLang="zh-TW" sz="1600" dirty="0" smtClean="0">
                          <a:latin typeface="+mj-ea"/>
                          <a:ea typeface="+mj-ea"/>
                        </a:rPr>
                      </a:b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Design Research Centre</a:t>
                      </a: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 博士 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互動設計</a:t>
                      </a: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、</a:t>
                      </a: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人機介面設計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使用性工程</a:t>
                      </a: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、</a:t>
                      </a: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人因設計</a:t>
                      </a:r>
                      <a:endParaRPr lang="en-US" altLang="zh-TW" sz="1600" dirty="0" smtClean="0">
                        <a:latin typeface="+mj-ea"/>
                        <a:ea typeface="+mj-ea"/>
                      </a:endParaRP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產品設計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</a:tr>
              <a:tr h="982133">
                <a:tc>
                  <a:txBody>
                    <a:bodyPr/>
                    <a:lstStyle/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曹筱玥 副教授 </a:t>
                      </a:r>
                    </a:p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國立臺灣師範大學美術研究所美術教育與行政組 博士 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互動藝術、藝術教育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台灣美術史</a:t>
                      </a: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、</a:t>
                      </a: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陶藝研究</a:t>
                      </a: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、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策劃展覽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</a:tr>
              <a:tr h="1058334"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王聖銘 助理教授</a:t>
                      </a:r>
                      <a:endParaRPr lang="en-US" altLang="zh-TW" sz="1600" dirty="0" smtClean="0">
                        <a:latin typeface="+mj-ea"/>
                        <a:ea typeface="+mj-ea"/>
                      </a:endParaRPr>
                    </a:p>
                    <a:p>
                      <a:pPr eaLnBrk="1" hangingPunct="1">
                        <a:spcBef>
                          <a:spcPts val="0"/>
                        </a:spcBef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英國 </a:t>
                      </a:r>
                      <a:r>
                        <a:rPr lang="en-US" altLang="zh-TW" sz="1600" dirty="0" smtClean="0">
                          <a:latin typeface="+mj-ea"/>
                          <a:ea typeface="+mj-ea"/>
                        </a:rPr>
                        <a:t>University of Leeds Computer Science</a:t>
                      </a: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 博士 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影像處理與網路多媒體技術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空間資訊互動式系統發展</a:t>
                      </a:r>
                      <a:endParaRPr lang="en-US" altLang="zh-TW" sz="1600" dirty="0" smtClean="0">
                        <a:latin typeface="+mj-ea"/>
                        <a:ea typeface="+mj-ea"/>
                      </a:endParaRPr>
                    </a:p>
                    <a:p>
                      <a:pPr marL="285750" indent="-285750" eaLnBrk="1" hangingPunct="1">
                        <a:buFont typeface="Arial"/>
                        <a:buChar char="•"/>
                      </a:pPr>
                      <a:r>
                        <a:rPr lang="zh-TW" altLang="en-US" sz="1600" dirty="0" smtClean="0">
                          <a:latin typeface="+mj-ea"/>
                          <a:ea typeface="+mj-ea"/>
                        </a:rPr>
                        <a:t>互動遊戲與程式開發</a:t>
                      </a:r>
                      <a:endParaRPr lang="zh-TW" altLang="en-US" sz="1600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  <a:cs typeface="微軟正黑體" charset="0"/>
                      </a:endParaRPr>
                    </a:p>
                  </a:txBody>
                  <a:tcPr marL="68574" marR="68574" marT="45716" marB="45716"/>
                </a:tc>
              </a:tr>
            </a:tbl>
          </a:graphicData>
        </a:graphic>
      </p:graphicFrame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2" y="1483712"/>
            <a:ext cx="631454" cy="90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2" y="2491316"/>
            <a:ext cx="625970" cy="89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18" y="3493218"/>
            <a:ext cx="659475" cy="939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52" y="4537569"/>
            <a:ext cx="606628" cy="86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20" descr="part_3191_1393353_7077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51" y="5520379"/>
            <a:ext cx="680815" cy="96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47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5242" y="76469"/>
            <a:ext cx="7543800" cy="92506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我們的</a:t>
            </a:r>
            <a:r>
              <a:rPr lang="zh-TW" altLang="en-US" sz="4000" b="1" dirty="0"/>
              <a:t>師資陣容 </a:t>
            </a:r>
            <a:r>
              <a:rPr lang="en-US" altLang="zh-TW" sz="3600" dirty="0"/>
              <a:t>(</a:t>
            </a:r>
            <a:r>
              <a:rPr lang="zh-TW" altLang="en-US" sz="3600" dirty="0"/>
              <a:t>專任</a:t>
            </a:r>
            <a:r>
              <a:rPr lang="zh-TW" altLang="en-US" sz="3600" dirty="0" smtClean="0"/>
              <a:t>教師</a:t>
            </a:r>
            <a:r>
              <a:rPr lang="en-US" altLang="zh-TW" sz="3600" dirty="0" smtClean="0"/>
              <a:t>2)</a:t>
            </a:r>
            <a:endParaRPr lang="zh-TW" altLang="en-US" sz="36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943937"/>
              </p:ext>
            </p:extLst>
          </p:nvPr>
        </p:nvGraphicFramePr>
        <p:xfrm>
          <a:off x="189510" y="966483"/>
          <a:ext cx="8708957" cy="5478679"/>
        </p:xfrm>
        <a:graphic>
          <a:graphicData uri="http://schemas.openxmlformats.org/drawingml/2006/table">
            <a:tbl>
              <a:tblPr/>
              <a:tblGrid>
                <a:gridCol w="803298"/>
                <a:gridCol w="4645992"/>
                <a:gridCol w="3259667"/>
              </a:tblGrid>
              <a:tr h="3326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教師姓名、最高學歷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研究範疇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1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鄭建文 助理教授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美國 北德州大學音樂藝術 博士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互動音樂與多媒體表演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聲音藝術、音效設計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數位音樂創作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058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戴楠青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 助理教授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美國華盛頓大學 建成環境 博士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高動態範圍數位影像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數位輔助光環境模擬與分析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空間互動感知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重製與呈現</a:t>
                      </a: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3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龍祈澔 助理教授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澳洲 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University of Sunshine Coast 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藝術創作博士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虛擬與網路空間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數位介面與超身體現象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、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後人類文化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數位藝術相關研究 </a:t>
                      </a: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0193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+mn-cs"/>
                        </a:rPr>
                        <a:t>葛如鈞 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助理教授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  <a:cs typeface="+mn-cs"/>
                        </a:rPr>
                        <a:t>國立臺灣大學 資訊網路與多媒體研究所 博士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zh-TW" altLang="en-US" sz="1600" dirty="0" smtClean="0">
                          <a:effectLst/>
                          <a:latin typeface="+mj-ea"/>
                          <a:ea typeface="+mj-ea"/>
                        </a:rPr>
                        <a:t>人機互動介面</a:t>
                      </a:r>
                      <a:endParaRPr lang="en-US" altLang="zh-TW" sz="16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zh-TW" altLang="en-US" sz="1600" dirty="0" smtClean="0">
                          <a:effectLst/>
                          <a:latin typeface="+mj-ea"/>
                          <a:ea typeface="+mj-ea"/>
                        </a:rPr>
                        <a:t>數位媒體設計</a:t>
                      </a:r>
                      <a:endParaRPr lang="en-US" altLang="zh-TW" sz="16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zh-TW" altLang="en-US" sz="1600" dirty="0" smtClean="0">
                          <a:effectLst/>
                          <a:latin typeface="+mj-ea"/>
                          <a:ea typeface="+mj-ea"/>
                        </a:rPr>
                        <a:t>行動</a:t>
                      </a:r>
                      <a:r>
                        <a:rPr lang="en-US" altLang="zh-TW" sz="1600" dirty="0" smtClean="0">
                          <a:effectLst/>
                          <a:latin typeface="+mj-ea"/>
                          <a:ea typeface="+mj-ea"/>
                        </a:rPr>
                        <a:t>APP</a:t>
                      </a:r>
                      <a:r>
                        <a:rPr lang="zh-TW" altLang="en-US" sz="1600" dirty="0" smtClean="0">
                          <a:effectLst/>
                          <a:latin typeface="+mj-ea"/>
                          <a:ea typeface="+mj-ea"/>
                        </a:rPr>
                        <a:t>開發設計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17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待聘一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Hant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數位內容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設計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、互動繪本</a:t>
                      </a:r>
                      <a:endParaRPr kumimoji="0" lang="en-US" altLang="zh-Han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視覺傳達設計、數位學習系統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圖片 19" descr="http://wwwimd.web.ntut.edu.tw/ezfiles/61/1061/img/478/Chien-WenChen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24" y="1348848"/>
            <a:ext cx="650048" cy="95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24" y="5655893"/>
            <a:ext cx="687103" cy="75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USER\Desktop\1845743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12" y="2428875"/>
            <a:ext cx="697472" cy="1015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1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23" y="3544534"/>
            <a:ext cx="697472" cy="94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2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69" y="4682717"/>
            <a:ext cx="697472" cy="867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431496"/>
            <a:ext cx="1229599" cy="359267"/>
          </a:xfrm>
          <a:prstGeom prst="rect">
            <a:avLst/>
          </a:prstGeom>
        </p:spPr>
      </p:pic>
      <p:sp>
        <p:nvSpPr>
          <p:cNvPr id="11" name="文字方塊 20"/>
          <p:cNvSpPr txBox="1"/>
          <p:nvPr/>
        </p:nvSpPr>
        <p:spPr>
          <a:xfrm>
            <a:off x="1333206" y="6530578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83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14096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互動設計系的</a:t>
            </a:r>
            <a:r>
              <a:rPr lang="zh-TW" altLang="en-US" sz="4000" b="1" dirty="0" smtClean="0"/>
              <a:t>分組</a:t>
            </a:r>
            <a:endParaRPr lang="zh-TW" altLang="en-US" sz="4000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7656845"/>
              </p:ext>
            </p:extLst>
          </p:nvPr>
        </p:nvGraphicFramePr>
        <p:xfrm>
          <a:off x="801687" y="1574801"/>
          <a:ext cx="7986713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群組 5"/>
          <p:cNvGrpSpPr/>
          <p:nvPr/>
        </p:nvGrpSpPr>
        <p:grpSpPr>
          <a:xfrm>
            <a:off x="147383" y="6321425"/>
            <a:ext cx="2268171" cy="398392"/>
            <a:chOff x="0" y="6170104"/>
            <a:chExt cx="3942775" cy="671651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5471"/>
            <a:stretch/>
          </p:blipFill>
          <p:spPr>
            <a:xfrm>
              <a:off x="0" y="6170104"/>
              <a:ext cx="2137420" cy="605690"/>
            </a:xfrm>
            <a:prstGeom prst="rect">
              <a:avLst/>
            </a:prstGeom>
          </p:spPr>
        </p:pic>
        <p:sp>
          <p:nvSpPr>
            <p:cNvPr id="8" name="文字方塊 20"/>
            <p:cNvSpPr txBox="1"/>
            <p:nvPr/>
          </p:nvSpPr>
          <p:spPr>
            <a:xfrm>
              <a:off x="2061323" y="6322872"/>
              <a:ext cx="1881452" cy="518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TW" altLang="en-US" sz="1400" b="1" dirty="0" smtClean="0">
                  <a:solidFill>
                    <a:srgbClr val="7F7F7F"/>
                  </a:solidFill>
                  <a:latin typeface="微軟正黑體"/>
                  <a:ea typeface="微軟正黑體"/>
                  <a:cs typeface="微軟正黑體"/>
                </a:rPr>
                <a:t>互動設計系</a:t>
              </a:r>
              <a:endParaRPr kumimoji="1" lang="zh-TW" altLang="en-US" sz="1400" b="1" dirty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9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IMG_014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671867"/>
            <a:ext cx="9162426" cy="893189"/>
          </a:xfrm>
          <a:prstGeom prst="rect">
            <a:avLst/>
          </a:prstGeom>
          <a:gradFill flip="none" rotWithShape="1">
            <a:gsLst>
              <a:gs pos="0">
                <a:schemeClr val="dk1">
                  <a:shade val="51000"/>
                  <a:satMod val="130000"/>
                  <a:alpha val="41000"/>
                </a:schemeClr>
              </a:gs>
              <a:gs pos="80000">
                <a:schemeClr val="dk1">
                  <a:shade val="93000"/>
                  <a:satMod val="130000"/>
                  <a:alpha val="41000"/>
                </a:schemeClr>
              </a:gs>
              <a:gs pos="100000">
                <a:schemeClr val="dk1">
                  <a:shade val="94000"/>
                  <a:satMod val="135000"/>
                  <a:alpha val="41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rgbClr val="FF0000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7" y="5682615"/>
            <a:ext cx="7543800" cy="882441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</a:rPr>
              <a:t>互動系</a:t>
            </a:r>
            <a:r>
              <a:rPr lang="en-US" altLang="zh-TW" sz="3200" b="1" dirty="0" smtClean="0">
                <a:solidFill>
                  <a:schemeClr val="bg1"/>
                </a:solidFill>
              </a:rPr>
              <a:t>--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營造創意的學習環境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86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IMG_012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88213" y="1093194"/>
            <a:ext cx="6853019" cy="4676593"/>
          </a:xfrm>
          <a:prstGeom prst="rect">
            <a:avLst/>
          </a:prstGeom>
        </p:spPr>
      </p:pic>
      <p:pic>
        <p:nvPicPr>
          <p:cNvPr id="5" name="圖片 4" descr="IMG_0124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74007" y="1173895"/>
            <a:ext cx="6872580" cy="446741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2" y="5705738"/>
            <a:ext cx="9162426" cy="893189"/>
          </a:xfrm>
          <a:prstGeom prst="rect">
            <a:avLst/>
          </a:prstGeom>
          <a:gradFill flip="none" rotWithShape="1">
            <a:gsLst>
              <a:gs pos="0">
                <a:schemeClr val="dk1">
                  <a:shade val="51000"/>
                  <a:satMod val="130000"/>
                  <a:alpha val="41000"/>
                </a:schemeClr>
              </a:gs>
              <a:gs pos="80000">
                <a:schemeClr val="dk1">
                  <a:shade val="93000"/>
                  <a:satMod val="130000"/>
                  <a:alpha val="41000"/>
                </a:schemeClr>
              </a:gs>
              <a:gs pos="100000">
                <a:schemeClr val="dk1">
                  <a:shade val="94000"/>
                  <a:satMod val="135000"/>
                  <a:alpha val="41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rgbClr val="FF0000"/>
              </a:solidFill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-705273" y="56027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1" lang="zh-TW" altLang="en-US" sz="3200" dirty="0">
                <a:solidFill>
                  <a:schemeClr val="bg1"/>
                </a:solidFill>
              </a:rPr>
              <a:t>互動</a:t>
            </a:r>
            <a:r>
              <a:rPr kumimoji="1" lang="zh-TW" altLang="en-US" sz="3200" dirty="0" smtClean="0">
                <a:solidFill>
                  <a:schemeClr val="bg1"/>
                </a:solidFill>
              </a:rPr>
              <a:t>系</a:t>
            </a:r>
            <a:r>
              <a:rPr kumimoji="1" lang="en-US" altLang="zh-TW" sz="3200" dirty="0" smtClean="0">
                <a:solidFill>
                  <a:schemeClr val="bg1"/>
                </a:solidFill>
              </a:rPr>
              <a:t>--</a:t>
            </a:r>
            <a:r>
              <a:rPr kumimoji="1" lang="zh-TW" altLang="en-US" sz="3200" dirty="0" smtClean="0">
                <a:solidFill>
                  <a:schemeClr val="bg1"/>
                </a:solidFill>
              </a:rPr>
              <a:t>創意學習場域特色空間 </a:t>
            </a:r>
            <a:endParaRPr kumimoji="1" lang="zh-TW" altLang="en-US" sz="3200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94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2182" y="127001"/>
            <a:ext cx="8158170" cy="1144992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自造者</a:t>
            </a:r>
            <a:r>
              <a:rPr lang="en-US" altLang="zh-TW" sz="4000" dirty="0"/>
              <a:t>(Maker) </a:t>
            </a:r>
            <a:r>
              <a:rPr lang="zh-TW" altLang="en-US" sz="4000" dirty="0"/>
              <a:t>創新創業的</a:t>
            </a:r>
            <a:r>
              <a:rPr lang="zh-TW" altLang="en-US" sz="4000" dirty="0" smtClean="0"/>
              <a:t>點子工廠</a:t>
            </a:r>
            <a:endParaRPr lang="zh-TW" altLang="en-US" sz="4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12" y="1149534"/>
            <a:ext cx="4153596" cy="553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6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57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149435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j-ea"/>
              </a:rPr>
              <a:t>強化</a:t>
            </a:r>
            <a:r>
              <a:rPr lang="zh-TW" altLang="en-US" sz="4000" b="1" dirty="0" smtClean="0">
                <a:latin typeface="+mj-ea"/>
              </a:rPr>
              <a:t>研究所</a:t>
            </a:r>
            <a:r>
              <a:rPr lang="zh-TW" altLang="en-US" sz="4000" dirty="0" smtClean="0">
                <a:latin typeface="+mj-ea"/>
              </a:rPr>
              <a:t>與</a:t>
            </a:r>
            <a:r>
              <a:rPr lang="zh-TW" altLang="en-US" sz="4000" b="1" dirty="0" smtClean="0">
                <a:latin typeface="+mj-ea"/>
              </a:rPr>
              <a:t>大學部</a:t>
            </a:r>
            <a:r>
              <a:rPr lang="zh-TW" altLang="en-US" sz="4000" dirty="0" smtClean="0">
                <a:latin typeface="+mj-ea"/>
              </a:rPr>
              <a:t>的合作學習</a:t>
            </a:r>
            <a:r>
              <a:rPr lang="en-US" altLang="zh-TW" sz="4000" dirty="0" smtClean="0">
                <a:latin typeface="+mj-ea"/>
              </a:rPr>
              <a:t/>
            </a:r>
            <a:br>
              <a:rPr lang="en-US" altLang="zh-TW" sz="4000" dirty="0" smtClean="0">
                <a:latin typeface="+mj-ea"/>
              </a:rPr>
            </a:br>
            <a:r>
              <a:rPr lang="en-US" altLang="zh-TW" sz="2800" dirty="0" smtClean="0">
                <a:latin typeface="+mj-ea"/>
              </a:rPr>
              <a:t>(</a:t>
            </a:r>
            <a:r>
              <a:rPr lang="zh-TW" altLang="en-US" sz="2800" dirty="0" smtClean="0">
                <a:latin typeface="+mj-ea"/>
              </a:rPr>
              <a:t>以</a:t>
            </a:r>
            <a:r>
              <a:rPr lang="en-US" altLang="zh-TW" sz="2800" dirty="0" smtClean="0">
                <a:latin typeface="+mj-ea"/>
              </a:rPr>
              <a:t>2015</a:t>
            </a:r>
            <a:r>
              <a:rPr lang="zh-TW" altLang="en-US" sz="2800" dirty="0" smtClean="0">
                <a:latin typeface="+mj-ea"/>
              </a:rPr>
              <a:t>年高雄放視大賞為例</a:t>
            </a:r>
            <a:r>
              <a:rPr lang="en-US" altLang="zh-TW" sz="2800" dirty="0" smtClean="0">
                <a:latin typeface="+mj-ea"/>
              </a:rPr>
              <a:t>)</a:t>
            </a:r>
            <a:endParaRPr lang="zh-TW" altLang="en-US" sz="2800" dirty="0">
              <a:latin typeface="+mj-ea"/>
            </a:endParaRPr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675" y="1993534"/>
            <a:ext cx="2409631" cy="3294584"/>
          </a:xfrm>
          <a:prstGeom prst="rect">
            <a:avLst/>
          </a:prstGeom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35" y="1811867"/>
            <a:ext cx="3308173" cy="2048933"/>
          </a:xfrm>
          <a:prstGeom prst="rect">
            <a:avLst/>
          </a:prstGeom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242" y="1799845"/>
            <a:ext cx="3472758" cy="2309205"/>
          </a:xfrm>
          <a:prstGeom prst="rect">
            <a:avLst/>
          </a:prstGeom>
        </p:spPr>
      </p:pic>
      <p:pic>
        <p:nvPicPr>
          <p:cNvPr id="10" name="圖片 9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05" y="4914190"/>
            <a:ext cx="2526980" cy="2307877"/>
          </a:xfrm>
          <a:prstGeom prst="rect">
            <a:avLst/>
          </a:prstGeom>
        </p:spPr>
      </p:pic>
      <p:pic>
        <p:nvPicPr>
          <p:cNvPr id="11" name="圖片 10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176" y="4109050"/>
            <a:ext cx="3947210" cy="2748950"/>
          </a:xfrm>
          <a:prstGeom prst="rect">
            <a:avLst/>
          </a:prstGeom>
        </p:spPr>
      </p:pic>
      <p:pic>
        <p:nvPicPr>
          <p:cNvPr id="12" name="圖片 11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9845"/>
            <a:ext cx="2808214" cy="1585098"/>
          </a:xfrm>
          <a:prstGeom prst="rect">
            <a:avLst/>
          </a:prstGeom>
        </p:spPr>
      </p:pic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875" y="4825552"/>
            <a:ext cx="3413491" cy="2485149"/>
          </a:xfrm>
          <a:prstGeom prst="rect">
            <a:avLst/>
          </a:prstGeom>
        </p:spPr>
      </p:pic>
      <p:pic>
        <p:nvPicPr>
          <p:cNvPr id="14" name="圖片 13" descr="畫面剪輯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811" y="3323116"/>
            <a:ext cx="3878831" cy="1965002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5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802386" y="484634"/>
            <a:ext cx="7543800" cy="717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/>
              <a:t>具有競爭力的設備 </a:t>
            </a:r>
            <a:r>
              <a:rPr lang="en-US" altLang="zh-TW" sz="4000" b="1" dirty="0" smtClean="0"/>
              <a:t>1</a:t>
            </a:r>
            <a:endParaRPr lang="zh-TW" altLang="en-US" sz="4000" b="1" dirty="0"/>
          </a:p>
        </p:txBody>
      </p:sp>
      <p:pic>
        <p:nvPicPr>
          <p:cNvPr id="6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460" y="3131264"/>
            <a:ext cx="1721685" cy="372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344668" y="1496515"/>
            <a:ext cx="4331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solidFill>
                  <a:srgbClr val="D428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設備新穎、資源充足</a:t>
            </a:r>
            <a:endParaRPr lang="en-US" altLang="zh-TW" sz="2400" dirty="0">
              <a:solidFill>
                <a:srgbClr val="D428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1665" y="1974408"/>
            <a:ext cx="39047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TW" sz="1600" b="1" dirty="0">
                <a:solidFill>
                  <a:srgbClr val="0000FF"/>
                </a:solidFill>
                <a:latin typeface="+mj-ea"/>
                <a:ea typeface="+mj-ea"/>
              </a:rPr>
              <a:t>1.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 建置</a:t>
            </a:r>
            <a:r>
              <a:rPr lang="en-US" altLang="zh-TW" sz="1600" b="1" dirty="0">
                <a:solidFill>
                  <a:srgbClr val="0000FF"/>
                </a:solidFill>
                <a:latin typeface="+mj-ea"/>
                <a:ea typeface="+mj-ea"/>
              </a:rPr>
              <a:t>iMac x </a:t>
            </a:r>
            <a:r>
              <a:rPr lang="en-US" altLang="zh-TW" sz="1600" b="1" dirty="0" smtClean="0">
                <a:solidFill>
                  <a:srgbClr val="0000FF"/>
                </a:solidFill>
                <a:latin typeface="+mj-ea"/>
                <a:ea typeface="+mj-ea"/>
              </a:rPr>
              <a:t>55</a:t>
            </a:r>
            <a:r>
              <a:rPr lang="zh-TW" altLang="en-US" sz="1600" b="1" dirty="0" smtClean="0">
                <a:solidFill>
                  <a:srgbClr val="0000FF"/>
                </a:solidFill>
                <a:latin typeface="+mj-ea"/>
                <a:ea typeface="+mj-ea"/>
              </a:rPr>
              <a:t>台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的電腦教室</a:t>
            </a:r>
            <a:endParaRPr lang="en-US" altLang="zh-TW" sz="1600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3197" y="2300125"/>
            <a:ext cx="32432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TW" sz="1600" b="1" dirty="0">
                <a:solidFill>
                  <a:srgbClr val="0000FF"/>
                </a:solidFill>
                <a:latin typeface="+mj-ea"/>
                <a:ea typeface="+mj-ea"/>
              </a:rPr>
              <a:t>2.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 增</a:t>
            </a:r>
            <a:r>
              <a:rPr lang="zh-TW" altLang="en-US" sz="1600" b="1" dirty="0" smtClean="0">
                <a:solidFill>
                  <a:srgbClr val="0000FF"/>
                </a:solidFill>
                <a:latin typeface="+mj-ea"/>
                <a:ea typeface="+mj-ea"/>
              </a:rPr>
              <a:t>購</a:t>
            </a:r>
            <a:r>
              <a:rPr lang="en-US" altLang="zh-TW" sz="1600" b="1" dirty="0" smtClean="0">
                <a:solidFill>
                  <a:srgbClr val="0000FF"/>
                </a:solidFill>
                <a:latin typeface="+mj-ea"/>
                <a:ea typeface="+mj-ea"/>
              </a:rPr>
              <a:t>14</a:t>
            </a:r>
            <a:r>
              <a:rPr lang="zh-TW" altLang="en-US" sz="1600" b="1" dirty="0" smtClean="0">
                <a:solidFill>
                  <a:srgbClr val="0000FF"/>
                </a:solidFill>
                <a:latin typeface="+mj-ea"/>
                <a:ea typeface="+mj-ea"/>
              </a:rPr>
              <a:t>台</a:t>
            </a:r>
            <a:r>
              <a:rPr lang="en-US" altLang="zh-TW" sz="1600" b="1" dirty="0">
                <a:solidFill>
                  <a:srgbClr val="0000FF"/>
                </a:solidFill>
                <a:latin typeface="+mj-ea"/>
                <a:ea typeface="+mj-ea"/>
              </a:rPr>
              <a:t>3D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印表機</a:t>
            </a:r>
            <a:endParaRPr lang="en-US" altLang="zh-TW" sz="1600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pic>
        <p:nvPicPr>
          <p:cNvPr id="11" name="圖片 10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145" y="1349474"/>
            <a:ext cx="5012267" cy="2578409"/>
          </a:xfrm>
          <a:prstGeom prst="rect">
            <a:avLst/>
          </a:prstGeom>
        </p:spPr>
      </p:pic>
      <p:pic>
        <p:nvPicPr>
          <p:cNvPr id="12" name="圖片 11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145" y="3729929"/>
            <a:ext cx="5012267" cy="3224917"/>
          </a:xfrm>
          <a:prstGeom prst="rect">
            <a:avLst/>
          </a:prstGeom>
        </p:spPr>
      </p:pic>
      <p:pic>
        <p:nvPicPr>
          <p:cNvPr id="14" name="圖片 11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4884795"/>
            <a:ext cx="1856261" cy="197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圖片 10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3127732"/>
            <a:ext cx="1913927" cy="199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26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912368"/>
          </a:xfrm>
        </p:spPr>
        <p:txBody>
          <a:bodyPr>
            <a:normAutofit/>
          </a:bodyPr>
          <a:lstStyle/>
          <a:p>
            <a:r>
              <a:rPr lang="zh-TW" altLang="en-US" sz="4000" b="1" dirty="0"/>
              <a:t>具有競爭力</a:t>
            </a:r>
            <a:r>
              <a:rPr lang="zh-TW" altLang="en-US" sz="4000" b="1" dirty="0" smtClean="0"/>
              <a:t>的設備</a:t>
            </a:r>
            <a:r>
              <a:rPr lang="zh-TW" altLang="en-US" sz="4000" dirty="0" smtClean="0"/>
              <a:t> </a:t>
            </a:r>
            <a:r>
              <a:rPr lang="en-US" altLang="zh-TW" sz="4000" dirty="0" smtClean="0"/>
              <a:t>2</a:t>
            </a:r>
            <a:endParaRPr lang="zh-TW" altLang="en-US" sz="4000" dirty="0"/>
          </a:p>
        </p:txBody>
      </p:sp>
      <p:pic>
        <p:nvPicPr>
          <p:cNvPr id="5" name="圖片 4" descr="1489266_719176038093603_71157785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267" y="4240930"/>
            <a:ext cx="2535287" cy="261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 descr="D:\教學\102-1 教學\102-1 互動媒體設計專題一\102-12 Tangible Interaction Workshop\IMG_52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0930"/>
            <a:ext cx="2541268" cy="243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06" y="1673243"/>
            <a:ext cx="4744861" cy="2562811"/>
          </a:xfrm>
          <a:prstGeom prst="rect">
            <a:avLst/>
          </a:prstGeom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487" y="4117516"/>
            <a:ext cx="2065338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554" y="4236054"/>
            <a:ext cx="2020887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355" y="1673243"/>
            <a:ext cx="4480470" cy="2562811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31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526968"/>
            <a:ext cx="7543800" cy="709167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互動系學生作品的展示平台</a:t>
            </a:r>
            <a:endParaRPr lang="zh-TW" altLang="en-US" sz="4000" b="1" dirty="0"/>
          </a:p>
        </p:txBody>
      </p:sp>
      <p:pic>
        <p:nvPicPr>
          <p:cNvPr id="5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003" y="1551174"/>
            <a:ext cx="1234413" cy="2664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619301" y="4180901"/>
            <a:ext cx="1567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solidFill>
                  <a:srgbClr val="D428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情境</a:t>
            </a:r>
            <a:r>
              <a:rPr lang="zh-TW" altLang="en-US" sz="2400" dirty="0" smtClean="0">
                <a:solidFill>
                  <a:srgbClr val="D428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體驗</a:t>
            </a:r>
            <a:endParaRPr lang="en-US" altLang="zh-TW" sz="2400" dirty="0" smtClean="0">
              <a:solidFill>
                <a:srgbClr val="D428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eaLnBrk="1" hangingPunct="1">
              <a:defRPr/>
            </a:pPr>
            <a:r>
              <a:rPr lang="zh-TW" altLang="en-US" sz="2400" dirty="0" smtClean="0">
                <a:solidFill>
                  <a:srgbClr val="D428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與</a:t>
            </a:r>
            <a:r>
              <a:rPr lang="zh-TW" altLang="en-US" sz="2400" dirty="0">
                <a:solidFill>
                  <a:srgbClr val="D428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互動</a:t>
            </a:r>
            <a:endParaRPr lang="en-US" altLang="zh-TW" sz="2400" dirty="0">
              <a:solidFill>
                <a:srgbClr val="D428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992526" y="1525773"/>
            <a:ext cx="2334816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solidFill>
                  <a:srgbClr val="D428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互動街道的宣傳</a:t>
            </a:r>
            <a:endParaRPr lang="en-US" altLang="zh-TW" sz="2400" dirty="0">
              <a:solidFill>
                <a:srgbClr val="D428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2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3" y="3856693"/>
            <a:ext cx="4631553" cy="316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816" y="4215232"/>
            <a:ext cx="2919030" cy="264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0" y="1551174"/>
            <a:ext cx="4631553" cy="2664059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5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31876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哪些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必修課</a:t>
            </a:r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577769"/>
              </p:ext>
            </p:extLst>
          </p:nvPr>
        </p:nvGraphicFramePr>
        <p:xfrm>
          <a:off x="499534" y="1972733"/>
          <a:ext cx="8161866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6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217168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+mn-ea"/>
              </a:rPr>
              <a:t>適合互動設計系的</a:t>
            </a:r>
            <a:r>
              <a:rPr lang="zh-TW" altLang="en-US" sz="4000" b="1" dirty="0">
                <a:latin typeface="+mn-ea"/>
              </a:rPr>
              <a:t>程式</a:t>
            </a:r>
            <a:r>
              <a:rPr lang="zh-TW" altLang="en-US" sz="4000" dirty="0">
                <a:latin typeface="+mn-ea"/>
              </a:rPr>
              <a:t>有哪些</a:t>
            </a:r>
            <a:r>
              <a:rPr lang="en-US" altLang="zh-TW" sz="4000" dirty="0">
                <a:latin typeface="+mn-ea"/>
              </a:rPr>
              <a:t>?</a:t>
            </a:r>
            <a:endParaRPr lang="zh-TW" altLang="en-US" sz="4000" dirty="0"/>
          </a:p>
        </p:txBody>
      </p:sp>
      <p:sp>
        <p:nvSpPr>
          <p:cNvPr id="4" name="內容版面配置區 1"/>
          <p:cNvSpPr txBox="1">
            <a:spLocks/>
          </p:cNvSpPr>
          <p:nvPr/>
        </p:nvSpPr>
        <p:spPr>
          <a:xfrm>
            <a:off x="668349" y="184308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2400" b="1" dirty="0" smtClean="0">
                <a:latin typeface="+mj-ea"/>
                <a:ea typeface="+mj-ea"/>
              </a:rPr>
              <a:t>教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「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設計背景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」</a:t>
            </a:r>
            <a:r>
              <a:rPr lang="zh-TW" altLang="en-US" sz="2400" b="1" dirty="0" smtClean="0">
                <a:latin typeface="+mj-ea"/>
                <a:ea typeface="+mj-ea"/>
              </a:rPr>
              <a:t>的人學會程式，</a:t>
            </a:r>
            <a:r>
              <a:rPr lang="zh-TW" altLang="en-US" sz="2400" b="1" dirty="0">
                <a:latin typeface="+mj-ea"/>
              </a:rPr>
              <a:t> </a:t>
            </a:r>
            <a:r>
              <a:rPr lang="zh-TW" altLang="en-US" sz="2400" b="1" dirty="0">
                <a:latin typeface="+mj-ea"/>
                <a:ea typeface="+mj-ea"/>
              </a:rPr>
              <a:t>由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懂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設計與藝術</a:t>
            </a:r>
            <a:r>
              <a:rPr lang="zh-TW" altLang="en-US" sz="2400" b="1" dirty="0" smtClean="0">
                <a:latin typeface="+mj-ea"/>
                <a:ea typeface="+mj-ea"/>
              </a:rPr>
              <a:t>的</a:t>
            </a:r>
            <a:r>
              <a:rPr lang="zh-TW" altLang="en-US" sz="2400" b="1" dirty="0" smtClean="0">
                <a:latin typeface="+mj-ea"/>
                <a:ea typeface="+mj-ea"/>
              </a:rPr>
              <a:t>專兼任老師來教程式設計。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適合互動系學生學習的</a:t>
            </a:r>
            <a:r>
              <a:rPr lang="zh-TW" altLang="en-US" sz="2400" b="1" dirty="0" smtClean="0">
                <a:latin typeface="+mj-ea"/>
                <a:ea typeface="+mj-ea"/>
              </a:rPr>
              <a:t>程式</a:t>
            </a:r>
            <a:r>
              <a:rPr lang="zh-TW" altLang="en-US" sz="2400" dirty="0" smtClean="0">
                <a:latin typeface="+mj-ea"/>
                <a:ea typeface="+mj-ea"/>
              </a:rPr>
              <a:t>有：</a:t>
            </a:r>
            <a:endParaRPr lang="en-US" altLang="zh-TW" sz="2400" dirty="0" smtClean="0">
              <a:latin typeface="+mj-ea"/>
              <a:ea typeface="+mj-ea"/>
            </a:endParaRPr>
          </a:p>
          <a:p>
            <a:pPr>
              <a:defRPr/>
            </a:pPr>
            <a:endParaRPr lang="zh-TW" altLang="en-US" sz="2800" dirty="0">
              <a:latin typeface="+mj-ea"/>
              <a:ea typeface="+mj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642204"/>
              </p:ext>
            </p:extLst>
          </p:nvPr>
        </p:nvGraphicFramePr>
        <p:xfrm>
          <a:off x="755650" y="3092450"/>
          <a:ext cx="3816350" cy="1144588"/>
        </p:xfrm>
        <a:graphic>
          <a:graphicData uri="http://schemas.openxmlformats.org/drawingml/2006/table">
            <a:tbl>
              <a:tblPr firstRow="1" bandRow="1"/>
              <a:tblGrid>
                <a:gridCol w="360033"/>
                <a:gridCol w="3456317"/>
              </a:tblGrid>
              <a:tr h="1144588"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類別</a:t>
                      </a:r>
                      <a:endParaRPr lang="en-US" altLang="zh-TW" sz="1800" dirty="0" smtClean="0"/>
                    </a:p>
                    <a:p>
                      <a:r>
                        <a:rPr lang="zh-TW" altLang="en-US" sz="1800" dirty="0" smtClean="0"/>
                        <a:t>一</a:t>
                      </a:r>
                      <a:endParaRPr lang="zh-TW" altLang="en-US" sz="1800" dirty="0"/>
                    </a:p>
                  </a:txBody>
                  <a:tcPr marL="91438" marR="91438" marT="45697" marB="45697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8" marR="91438" marT="45697" marB="45697"/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849539"/>
              </p:ext>
            </p:extLst>
          </p:nvPr>
        </p:nvGraphicFramePr>
        <p:xfrm>
          <a:off x="755650" y="4803775"/>
          <a:ext cx="3857625" cy="1144588"/>
        </p:xfrm>
        <a:graphic>
          <a:graphicData uri="http://schemas.openxmlformats.org/drawingml/2006/table">
            <a:tbl>
              <a:tblPr/>
              <a:tblGrid>
                <a:gridCol w="360363"/>
                <a:gridCol w="3497262"/>
              </a:tblGrid>
              <a:tr h="1144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類別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微軟正黑體" pitchFamily="34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371656"/>
              </p:ext>
            </p:extLst>
          </p:nvPr>
        </p:nvGraphicFramePr>
        <p:xfrm>
          <a:off x="5435600" y="4017963"/>
          <a:ext cx="2592388" cy="1217612"/>
        </p:xfrm>
        <a:graphic>
          <a:graphicData uri="http://schemas.openxmlformats.org/drawingml/2006/table">
            <a:tbl>
              <a:tblPr firstRow="1" bandRow="1"/>
              <a:tblGrid>
                <a:gridCol w="360054"/>
                <a:gridCol w="2232334"/>
              </a:tblGrid>
              <a:tr h="1217612"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類別</a:t>
                      </a:r>
                      <a:endParaRPr lang="en-US" altLang="zh-TW" sz="1800" dirty="0" smtClean="0"/>
                    </a:p>
                    <a:p>
                      <a:r>
                        <a:rPr lang="zh-TW" altLang="en-US" sz="1800" dirty="0" smtClean="0"/>
                        <a:t>三</a:t>
                      </a:r>
                      <a:endParaRPr lang="zh-TW" altLang="en-US" sz="1800" dirty="0"/>
                    </a:p>
                  </a:txBody>
                  <a:tcPr marL="91444" marR="91444" marT="45737" marB="45737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44" marR="91444" marT="45737" marB="45737"/>
                </a:tc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1427163" y="4198408"/>
            <a:ext cx="2822575" cy="430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600" b="1" dirty="0">
                <a:solidFill>
                  <a:srgbClr val="FF3300"/>
                </a:solidFill>
                <a:latin typeface="+mj-ea"/>
                <a:ea typeface="+mj-ea"/>
              </a:rPr>
              <a:t>(</a:t>
            </a:r>
            <a:r>
              <a:rPr lang="zh-TW" altLang="en-US" sz="1600" b="1" dirty="0">
                <a:solidFill>
                  <a:srgbClr val="FF3300"/>
                </a:solidFill>
                <a:latin typeface="+mj-ea"/>
                <a:ea typeface="+mj-ea"/>
              </a:rPr>
              <a:t>互動程式開發</a:t>
            </a:r>
            <a:r>
              <a:rPr lang="en-US" altLang="zh-TW" sz="1600" b="1" dirty="0">
                <a:solidFill>
                  <a:srgbClr val="FF3300"/>
                </a:solidFill>
                <a:latin typeface="+mj-ea"/>
                <a:ea typeface="+mj-ea"/>
              </a:rPr>
              <a:t>)</a:t>
            </a:r>
            <a:endParaRPr lang="zh-TW" altLang="en-US" sz="1600" b="1" dirty="0">
              <a:solidFill>
                <a:srgbClr val="FF3300"/>
              </a:solidFill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62088" y="5917140"/>
            <a:ext cx="2822575" cy="430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600" b="1" dirty="0" smtClean="0">
                <a:solidFill>
                  <a:srgbClr val="FF3300"/>
                </a:solidFill>
                <a:latin typeface="+mj-ea"/>
                <a:ea typeface="+mj-ea"/>
              </a:rPr>
              <a:t>(</a:t>
            </a:r>
            <a:r>
              <a:rPr lang="zh-TW" altLang="en-US" sz="1600" b="1" dirty="0" smtClean="0">
                <a:solidFill>
                  <a:srgbClr val="FF3300"/>
                </a:solidFill>
                <a:latin typeface="+mj-ea"/>
                <a:ea typeface="+mj-ea"/>
              </a:rPr>
              <a:t>互動網頁</a:t>
            </a:r>
            <a:r>
              <a:rPr lang="zh-TW" altLang="en-US" sz="1600" b="1" dirty="0">
                <a:solidFill>
                  <a:srgbClr val="FF3300"/>
                </a:solidFill>
                <a:latin typeface="+mj-ea"/>
                <a:ea typeface="+mj-ea"/>
              </a:rPr>
              <a:t>開發</a:t>
            </a:r>
            <a:r>
              <a:rPr lang="en-US" altLang="zh-TW" sz="1600" b="1" dirty="0">
                <a:solidFill>
                  <a:srgbClr val="FF3300"/>
                </a:solidFill>
                <a:latin typeface="+mj-ea"/>
                <a:ea typeface="+mj-ea"/>
              </a:rPr>
              <a:t>)</a:t>
            </a:r>
            <a:endParaRPr lang="zh-TW" altLang="en-US" sz="1600" b="1" dirty="0">
              <a:solidFill>
                <a:srgbClr val="FF3300"/>
              </a:solidFill>
              <a:latin typeface="+mj-ea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64175" y="5212290"/>
            <a:ext cx="2822575" cy="430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600" b="1" dirty="0">
                <a:solidFill>
                  <a:srgbClr val="FF3300"/>
                </a:solidFill>
                <a:latin typeface="+mj-ea"/>
                <a:ea typeface="+mj-ea"/>
              </a:rPr>
              <a:t>(3D</a:t>
            </a:r>
            <a:r>
              <a:rPr lang="zh-TW" altLang="en-US" sz="1600" b="1" dirty="0">
                <a:solidFill>
                  <a:srgbClr val="FF3300"/>
                </a:solidFill>
                <a:latin typeface="+mj-ea"/>
                <a:ea typeface="+mj-ea"/>
              </a:rPr>
              <a:t>遊戲引擎</a:t>
            </a:r>
            <a:r>
              <a:rPr lang="en-US" altLang="zh-TW" sz="1600" b="1" dirty="0">
                <a:solidFill>
                  <a:srgbClr val="FF3300"/>
                </a:solidFill>
                <a:latin typeface="+mj-ea"/>
                <a:ea typeface="+mj-ea"/>
              </a:rPr>
              <a:t>)</a:t>
            </a:r>
            <a:endParaRPr lang="zh-TW" altLang="en-US" sz="1600" b="1" dirty="0">
              <a:solidFill>
                <a:srgbClr val="FF3300"/>
              </a:solidFill>
              <a:latin typeface="+mj-ea"/>
              <a:ea typeface="+mj-ea"/>
            </a:endParaRPr>
          </a:p>
        </p:txBody>
      </p:sp>
      <p:pic>
        <p:nvPicPr>
          <p:cNvPr id="11" name="圖片 8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766" y="3268663"/>
            <a:ext cx="812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圖片 10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2" y="3141663"/>
            <a:ext cx="1243012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圖片 4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186" y="4851929"/>
            <a:ext cx="15843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7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26" y="4845757"/>
            <a:ext cx="1290638" cy="109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圖片 5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831" y="4143375"/>
            <a:ext cx="216058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18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 dirty="0"/>
          </a:p>
        </p:txBody>
      </p:sp>
      <p:pic>
        <p:nvPicPr>
          <p:cNvPr id="13" name="圖片 12" descr="畫面剪輯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803" y="3148114"/>
            <a:ext cx="779783" cy="103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33830"/>
            <a:ext cx="7543800" cy="1022435"/>
          </a:xfrm>
        </p:spPr>
        <p:txBody>
          <a:bodyPr>
            <a:normAutofit/>
          </a:bodyPr>
          <a:lstStyle/>
          <a:p>
            <a:r>
              <a:rPr lang="en-US" altLang="zh-TW" sz="4000" dirty="0"/>
              <a:t>Code.org </a:t>
            </a:r>
            <a:r>
              <a:rPr lang="zh-TW" altLang="en-US" sz="4000" dirty="0"/>
              <a:t>網站大力鼓吹學習</a:t>
            </a:r>
            <a:r>
              <a:rPr lang="zh-TW" altLang="en-US" sz="4000" b="1" dirty="0"/>
              <a:t>程式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29</a:t>
            </a:fld>
            <a:endParaRPr lang="en-US" dirty="0"/>
          </a:p>
        </p:txBody>
      </p:sp>
      <p:pic>
        <p:nvPicPr>
          <p:cNvPr id="5" name="內容版面配置區 4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447800"/>
            <a:ext cx="8521700" cy="4926013"/>
          </a:xfrm>
        </p:spPr>
      </p:pic>
    </p:spTree>
    <p:extLst>
      <p:ext uri="{BB962C8B-B14F-4D97-AF65-F5344CB8AC3E}">
        <p14:creationId xmlns:p14="http://schemas.microsoft.com/office/powerpoint/2010/main" val="37003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互動設計系的</a:t>
            </a:r>
            <a:r>
              <a:rPr lang="zh-TW" altLang="en-US" sz="4000" b="1" dirty="0" smtClean="0"/>
              <a:t>目標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+mj-ea"/>
                <a:ea typeface="+mj-ea"/>
              </a:rPr>
              <a:t>培養畢業生具備業界水準之「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設計</a:t>
            </a:r>
            <a:r>
              <a:rPr lang="en-US" altLang="zh-TW" sz="2400" b="1" dirty="0" smtClean="0">
                <a:solidFill>
                  <a:srgbClr val="FF0000"/>
                </a:solidFill>
                <a:latin typeface="+mj-ea"/>
                <a:ea typeface="+mj-ea"/>
              </a:rPr>
              <a:t>+</a:t>
            </a:r>
            <a:r>
              <a:rPr lang="zh-TW" altLang="en-US" sz="2400" b="1" dirty="0">
                <a:solidFill>
                  <a:srgbClr val="FF0000"/>
                </a:solidFill>
                <a:latin typeface="+mj-ea"/>
                <a:ea typeface="+mj-ea"/>
              </a:rPr>
              <a:t>程式</a:t>
            </a:r>
            <a:r>
              <a:rPr lang="zh-TW" altLang="en-US" sz="2400" dirty="0" smtClean="0">
                <a:latin typeface="+mj-ea"/>
                <a:ea typeface="+mj-ea"/>
              </a:rPr>
              <a:t>」</a:t>
            </a:r>
            <a:r>
              <a:rPr lang="zh-TW" altLang="en-US" sz="2400" b="1" dirty="0" smtClean="0">
                <a:latin typeface="+mj-ea"/>
                <a:ea typeface="+mj-ea"/>
              </a:rPr>
              <a:t>基本能力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應用互動設計與新知之</a:t>
            </a:r>
            <a:r>
              <a:rPr lang="zh-TW" altLang="en-US" sz="2400" b="1" dirty="0">
                <a:latin typeface="+mj-ea"/>
                <a:ea typeface="+mj-ea"/>
              </a:rPr>
              <a:t>實作</a:t>
            </a:r>
            <a:r>
              <a:rPr lang="zh-TW" altLang="en-US" sz="2400" b="1" dirty="0" smtClean="0">
                <a:latin typeface="+mj-ea"/>
                <a:ea typeface="+mj-ea"/>
              </a:rPr>
              <a:t>能力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培養</a:t>
            </a:r>
            <a:r>
              <a:rPr lang="zh-TW" altLang="en-US" sz="2400" b="1" dirty="0" smtClean="0">
                <a:latin typeface="+mj-ea"/>
                <a:ea typeface="+mj-ea"/>
              </a:rPr>
              <a:t>數位內容企劃設計</a:t>
            </a:r>
            <a:r>
              <a:rPr lang="zh-TW" altLang="en-US" sz="2400" dirty="0">
                <a:latin typeface="+mj-ea"/>
                <a:ea typeface="+mj-ea"/>
              </a:rPr>
              <a:t>、</a:t>
            </a:r>
            <a:r>
              <a:rPr lang="zh-TW" altLang="en-US" sz="2400" b="1" dirty="0">
                <a:latin typeface="+mj-ea"/>
                <a:ea typeface="+mj-ea"/>
              </a:rPr>
              <a:t>說故事</a:t>
            </a:r>
            <a:r>
              <a:rPr lang="zh-TW" altLang="en-US" sz="2400" b="1" dirty="0" smtClean="0">
                <a:latin typeface="+mj-ea"/>
                <a:ea typeface="+mj-ea"/>
              </a:rPr>
              <a:t>表達</a:t>
            </a:r>
            <a:r>
              <a:rPr lang="zh-TW" altLang="en-US" sz="2400" dirty="0" smtClean="0">
                <a:latin typeface="+mj-ea"/>
                <a:ea typeface="+mj-ea"/>
              </a:rPr>
              <a:t>及製作展示之能力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應用互動技術</a:t>
            </a:r>
            <a:r>
              <a:rPr lang="zh-TW" altLang="en-US" sz="2400" dirty="0" smtClean="0">
                <a:latin typeface="+mj-ea"/>
                <a:ea typeface="+mj-ea"/>
              </a:rPr>
              <a:t>創造</a:t>
            </a:r>
            <a:r>
              <a:rPr lang="zh-TW" altLang="en-US" sz="2400" b="1" dirty="0" smtClean="0">
                <a:latin typeface="+mj-ea"/>
                <a:ea typeface="+mj-ea"/>
              </a:rPr>
              <a:t>人機互動體驗</a:t>
            </a:r>
            <a:r>
              <a:rPr lang="zh-TW" altLang="en-US" sz="2400" dirty="0" smtClean="0">
                <a:latin typeface="+mj-ea"/>
                <a:ea typeface="+mj-ea"/>
              </a:rPr>
              <a:t>之專業知能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整合</a:t>
            </a:r>
            <a:r>
              <a:rPr lang="zh-TW" altLang="en-US" sz="2400" b="1" dirty="0" smtClean="0">
                <a:latin typeface="+mj-ea"/>
                <a:ea typeface="+mj-ea"/>
              </a:rPr>
              <a:t>數位內容</a:t>
            </a:r>
            <a:r>
              <a:rPr lang="zh-TW" altLang="en-US" sz="2400" dirty="0" smtClean="0">
                <a:latin typeface="+mj-ea"/>
                <a:ea typeface="+mj-ea"/>
              </a:rPr>
              <a:t>研發與互動裝置應用之專業知能</a:t>
            </a:r>
            <a:endParaRPr lang="en-US" altLang="zh-TW" sz="2400" dirty="0" smtClean="0">
              <a:latin typeface="+mj-ea"/>
              <a:ea typeface="+mj-ea"/>
            </a:endParaRPr>
          </a:p>
          <a:p>
            <a:r>
              <a:rPr lang="zh-TW" altLang="en-US" sz="2400" dirty="0" smtClean="0">
                <a:latin typeface="+mj-ea"/>
                <a:ea typeface="+mj-ea"/>
              </a:rPr>
              <a:t>培養</a:t>
            </a:r>
            <a:r>
              <a:rPr lang="zh-TW" altLang="en-US" sz="2400" b="1" dirty="0" smtClean="0">
                <a:latin typeface="+mj-ea"/>
                <a:ea typeface="+mj-ea"/>
              </a:rPr>
              <a:t>團隊合作</a:t>
            </a:r>
            <a:r>
              <a:rPr lang="zh-TW" altLang="en-US" sz="2400" dirty="0" smtClean="0">
                <a:latin typeface="+mj-ea"/>
                <a:ea typeface="+mj-ea"/>
              </a:rPr>
              <a:t>與</a:t>
            </a:r>
            <a:r>
              <a:rPr lang="zh-TW" altLang="en-US" sz="2400" b="1" dirty="0" smtClean="0">
                <a:latin typeface="+mj-ea"/>
                <a:ea typeface="+mj-ea"/>
              </a:rPr>
              <a:t>敬業負責</a:t>
            </a:r>
            <a:r>
              <a:rPr lang="zh-TW" altLang="en-US" sz="2400" dirty="0" smtClean="0">
                <a:latin typeface="+mj-ea"/>
                <a:ea typeface="+mj-ea"/>
              </a:rPr>
              <a:t>的專業倫理與態度</a:t>
            </a:r>
            <a:endParaRPr lang="zh-TW" altLang="en-US" sz="2400" dirty="0"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6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9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3"/>
            <a:ext cx="7543800" cy="810768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chemeClr val="tx1"/>
                </a:solidFill>
              </a:rPr>
              <a:t>學程式</a:t>
            </a:r>
            <a:r>
              <a:rPr lang="zh-TW" altLang="en-US" sz="4000" dirty="0">
                <a:solidFill>
                  <a:schemeClr val="tx1"/>
                </a:solidFill>
              </a:rPr>
              <a:t>的名人言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30</a:t>
            </a:fld>
            <a:endParaRPr lang="en-US" dirty="0"/>
          </a:p>
        </p:txBody>
      </p:sp>
      <p:pic>
        <p:nvPicPr>
          <p:cNvPr id="5" name="圖片 2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295400"/>
            <a:ext cx="850582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47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/>
              <a:t>研究所</a:t>
            </a:r>
            <a:r>
              <a:rPr lang="zh-TW" altLang="en-US" sz="4800" b="1" dirty="0" smtClean="0"/>
              <a:t>學生歷年作品說明</a:t>
            </a:r>
            <a:endParaRPr lang="zh-TW" altLang="en-US" sz="48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4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52380" y="370332"/>
            <a:ext cx="7543800" cy="725044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+mj-ea"/>
                <a:cs typeface="Heiti TC Light"/>
              </a:rPr>
              <a:t>互動所</a:t>
            </a:r>
            <a:r>
              <a:rPr lang="en-US" altLang="zh-TW" sz="4000" b="1" dirty="0">
                <a:latin typeface="+mj-ea"/>
                <a:cs typeface="Heiti TC Light"/>
              </a:rPr>
              <a:t>YODEX</a:t>
            </a:r>
            <a:r>
              <a:rPr lang="zh-TW" altLang="en-US" sz="4000" b="1" dirty="0">
                <a:latin typeface="+mj-ea"/>
                <a:cs typeface="Heiti TC Light"/>
              </a:rPr>
              <a:t>參展作品 </a:t>
            </a:r>
            <a:r>
              <a:rPr lang="en-US" altLang="zh-TW" sz="4000" b="1" dirty="0" smtClean="0">
                <a:latin typeface="+mj-ea"/>
                <a:cs typeface="Heiti TC Light"/>
              </a:rPr>
              <a:t>1</a:t>
            </a:r>
            <a:endParaRPr lang="zh-TW" altLang="en-US" sz="4000" dirty="0"/>
          </a:p>
        </p:txBody>
      </p:sp>
      <p:pic>
        <p:nvPicPr>
          <p:cNvPr id="7" name="圖片 8" descr="IMG_89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937" y="3980130"/>
            <a:ext cx="1402556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875110" y="3583256"/>
            <a:ext cx="44334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2011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YODEX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新一代設計展學生作品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內容版面配置區 4" descr="IMG_924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794" y="3952349"/>
            <a:ext cx="1621631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9" descr="IMG_110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532" y="5233989"/>
            <a:ext cx="1635324" cy="163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Documents and Settings\Huanghuang\桌面\晏如\光碟製作\學生展覽\新一代\DSC_48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912" y="1511300"/>
            <a:ext cx="2190833" cy="196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C:\Users\Chen Shiuan-De\Pictures\尚未歸類\JPEG\JPEG\DSC_507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80" y="1500189"/>
            <a:ext cx="2021954" cy="197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C:\Users\Chen Shiuan-De\Pictures\尚未歸類\JPEG\JPEG\DSC_526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34" y="1511301"/>
            <a:ext cx="2194280" cy="196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字方塊 4"/>
          <p:cNvSpPr txBox="1">
            <a:spLocks noChangeArrowheads="1"/>
          </p:cNvSpPr>
          <p:nvPr/>
        </p:nvSpPr>
        <p:spPr bwMode="auto">
          <a:xfrm>
            <a:off x="867966" y="1111250"/>
            <a:ext cx="46958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2010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YODEX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新一代設計展學生作品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6" descr="IMG_0615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856" y="5375147"/>
            <a:ext cx="1502569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圖片 7" descr="IMG_106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89" y="3963458"/>
            <a:ext cx="1403747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圖片 6" descr="IMG_0615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932" y="5375145"/>
            <a:ext cx="150376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圖片 9" descr="IMG_1109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22" y="5366809"/>
            <a:ext cx="1503759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內容版面配置區 4" descr="IMG_9247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688" y="3970604"/>
            <a:ext cx="1621631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83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 txBox="1">
            <a:spLocks/>
          </p:cNvSpPr>
          <p:nvPr/>
        </p:nvSpPr>
        <p:spPr>
          <a:xfrm>
            <a:off x="752380" y="370332"/>
            <a:ext cx="7543800" cy="725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latin typeface="+mj-ea"/>
                <a:cs typeface="Heiti TC Light"/>
              </a:rPr>
              <a:t>互動所</a:t>
            </a:r>
            <a:r>
              <a:rPr lang="en-US" altLang="zh-TW" sz="4000" b="1" dirty="0" smtClean="0">
                <a:latin typeface="+mj-ea"/>
                <a:cs typeface="Heiti TC Light"/>
              </a:rPr>
              <a:t>YODEX</a:t>
            </a:r>
            <a:r>
              <a:rPr lang="zh-TW" altLang="en-US" sz="4000" b="1" dirty="0" smtClean="0">
                <a:latin typeface="+mj-ea"/>
                <a:cs typeface="Heiti TC Light"/>
              </a:rPr>
              <a:t>參展作品 </a:t>
            </a:r>
            <a:r>
              <a:rPr lang="zh-TW" altLang="en-US" sz="4000" b="1" dirty="0">
                <a:latin typeface="+mj-ea"/>
                <a:cs typeface="Heiti TC Light"/>
              </a:rPr>
              <a:t>２</a:t>
            </a:r>
            <a:endParaRPr lang="zh-TW" altLang="en-US" sz="4000" dirty="0"/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807244" y="1171575"/>
            <a:ext cx="44505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2012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YODEX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新一代設計展學生作品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16" y="1606553"/>
            <a:ext cx="1995883" cy="209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99" y="1601789"/>
            <a:ext cx="2040294" cy="2071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93" y="1601789"/>
            <a:ext cx="2091440" cy="205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793134" y="3899436"/>
            <a:ext cx="49924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2013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YODEX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新一代設計展學生作品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Picture 2" descr="G:\2013 YODEX\IMG_051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9" y="4303889"/>
            <a:ext cx="1415500" cy="233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G:\2013 YODEX\IMG_063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93" y="4303889"/>
            <a:ext cx="2633056" cy="234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G:\2013 YODEX\IMG_062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19" y="4303889"/>
            <a:ext cx="2633774" cy="234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21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 txBox="1">
            <a:spLocks/>
          </p:cNvSpPr>
          <p:nvPr/>
        </p:nvSpPr>
        <p:spPr>
          <a:xfrm>
            <a:off x="752380" y="370332"/>
            <a:ext cx="7543800" cy="725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latin typeface="+mj-ea"/>
                <a:cs typeface="Heiti TC Light"/>
              </a:rPr>
              <a:t>互動所</a:t>
            </a:r>
            <a:r>
              <a:rPr lang="en-US" altLang="zh-TW" sz="4000" b="1" dirty="0" smtClean="0">
                <a:latin typeface="+mj-ea"/>
                <a:cs typeface="Heiti TC Light"/>
              </a:rPr>
              <a:t>YODEX</a:t>
            </a:r>
            <a:r>
              <a:rPr lang="zh-TW" altLang="en-US" sz="4000" b="1" dirty="0" smtClean="0">
                <a:latin typeface="+mj-ea"/>
                <a:cs typeface="Heiti TC Light"/>
              </a:rPr>
              <a:t>參展作品 ３</a:t>
            </a:r>
            <a:endParaRPr lang="zh-TW" altLang="en-US" sz="4000" dirty="0"/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743118" y="1408367"/>
            <a:ext cx="46727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2014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YODEX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新一代設計展學生作品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84" y="1873253"/>
            <a:ext cx="2530079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163" y="1873253"/>
            <a:ext cx="2580484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0" y="4141258"/>
            <a:ext cx="2634854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7" y="4141260"/>
            <a:ext cx="2171700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7" y="4112421"/>
            <a:ext cx="2876821" cy="274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4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 txBox="1">
            <a:spLocks/>
          </p:cNvSpPr>
          <p:nvPr/>
        </p:nvSpPr>
        <p:spPr>
          <a:xfrm>
            <a:off x="752380" y="370332"/>
            <a:ext cx="7543800" cy="725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latin typeface="+mj-ea"/>
                <a:cs typeface="Heiti TC Light"/>
              </a:rPr>
              <a:t>互動系所</a:t>
            </a:r>
            <a:r>
              <a:rPr lang="en-US" altLang="zh-TW" sz="4000" b="1" dirty="0" smtClean="0">
                <a:latin typeface="+mj-ea"/>
                <a:cs typeface="Heiti TC Light"/>
              </a:rPr>
              <a:t>YODEX</a:t>
            </a:r>
            <a:r>
              <a:rPr lang="zh-TW" altLang="en-US" sz="4000" b="1" dirty="0" smtClean="0">
                <a:latin typeface="+mj-ea"/>
                <a:cs typeface="Heiti TC Light"/>
              </a:rPr>
              <a:t>參展作品 ４</a:t>
            </a:r>
            <a:endParaRPr lang="zh-TW" altLang="en-US" sz="4000" dirty="0"/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726183" y="1526905"/>
            <a:ext cx="43340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2015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YODEX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新一代設計展學生作品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10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16423"/>
            <a:ext cx="2449374" cy="248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317" y="1987549"/>
            <a:ext cx="2666683" cy="264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911" y="1970616"/>
            <a:ext cx="2515269" cy="251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98" y="3218384"/>
            <a:ext cx="2774466" cy="363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190" y="4484159"/>
            <a:ext cx="2716532" cy="238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5" descr="畫面剪輯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97" y="1987551"/>
            <a:ext cx="2774466" cy="217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8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3620" y="185868"/>
            <a:ext cx="7543800" cy="1081618"/>
          </a:xfrm>
        </p:spPr>
        <p:txBody>
          <a:bodyPr>
            <a:normAutofit fontScale="90000"/>
          </a:bodyPr>
          <a:lstStyle/>
          <a:p>
            <a:r>
              <a:rPr lang="zh-TW" altLang="en-US" sz="4000" dirty="0" smtClean="0"/>
              <a:t>案例剖析</a:t>
            </a:r>
            <a:r>
              <a:rPr lang="en-US" altLang="zh-TW" sz="4000" dirty="0" smtClean="0"/>
              <a:t>:</a:t>
            </a:r>
            <a:r>
              <a:rPr lang="zh-TW" altLang="en-US" sz="4000" dirty="0" smtClean="0"/>
              <a:t> </a:t>
            </a:r>
            <a:r>
              <a:rPr lang="zh-TW" altLang="en-US" sz="4000" b="1" dirty="0" smtClean="0"/>
              <a:t>虛擬</a:t>
            </a:r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境的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Cretaceous</a:t>
            </a:r>
            <a:endParaRPr lang="zh-TW" altLang="en-US" sz="4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82" y="1215079"/>
            <a:ext cx="7738351" cy="564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6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36</a:t>
            </a:fld>
            <a:endParaRPr lang="en-US" dirty="0"/>
          </a:p>
        </p:txBody>
      </p:sp>
      <p:sp>
        <p:nvSpPr>
          <p:cNvPr id="7" name="矩形 6"/>
          <p:cNvSpPr/>
          <p:nvPr/>
        </p:nvSpPr>
        <p:spPr>
          <a:xfrm>
            <a:off x="355706" y="5625560"/>
            <a:ext cx="27261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600" dirty="0">
                <a:latin typeface="+mj-ea"/>
                <a:ea typeface="+mj-ea"/>
              </a:rPr>
              <a:t>註</a:t>
            </a:r>
            <a:r>
              <a:rPr lang="en-US" altLang="zh-TW" sz="1600" dirty="0">
                <a:latin typeface="+mj-ea"/>
                <a:ea typeface="+mj-ea"/>
              </a:rPr>
              <a:t>: </a:t>
            </a:r>
            <a:r>
              <a:rPr lang="zh-TW" altLang="en-US" sz="1600" dirty="0">
                <a:latin typeface="+mj-ea"/>
                <a:ea typeface="+mj-ea"/>
              </a:rPr>
              <a:t>此作品</a:t>
            </a:r>
            <a:r>
              <a:rPr lang="zh-TW" altLang="en-US" sz="1600" dirty="0" smtClean="0">
                <a:latin typeface="+mj-ea"/>
                <a:ea typeface="+mj-ea"/>
              </a:rPr>
              <a:t>獲得 </a:t>
            </a:r>
            <a:r>
              <a:rPr lang="en-US" altLang="zh-TW" sz="1600" dirty="0" smtClean="0">
                <a:latin typeface="+mj-ea"/>
                <a:ea typeface="+mj-ea"/>
              </a:rPr>
              <a:t>2015 </a:t>
            </a:r>
            <a:r>
              <a:rPr lang="zh-TW" altLang="zh-TW" sz="1600" dirty="0">
                <a:latin typeface="+mj-ea"/>
                <a:ea typeface="+mj-ea"/>
              </a:rPr>
              <a:t>高雄放視大賞跨領域類—</a:t>
            </a:r>
            <a:r>
              <a:rPr lang="zh-TW" altLang="zh-TW" sz="1600" b="1" dirty="0">
                <a:latin typeface="+mj-ea"/>
                <a:ea typeface="+mj-ea"/>
              </a:rPr>
              <a:t>優選</a:t>
            </a:r>
          </a:p>
        </p:txBody>
      </p:sp>
    </p:spTree>
    <p:extLst>
      <p:ext uri="{BB962C8B-B14F-4D97-AF65-F5344CB8AC3E}">
        <p14:creationId xmlns:p14="http://schemas.microsoft.com/office/powerpoint/2010/main" val="295140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8801" y="349166"/>
            <a:ext cx="8144933" cy="1013967"/>
          </a:xfrm>
        </p:spPr>
        <p:txBody>
          <a:bodyPr>
            <a:normAutofit/>
          </a:bodyPr>
          <a:lstStyle/>
          <a:p>
            <a:r>
              <a:rPr lang="zh-TW" altLang="en-US" sz="3600" b="1" dirty="0" smtClean="0"/>
              <a:t>作品受邀到</a:t>
            </a:r>
            <a:r>
              <a:rPr lang="en-US" altLang="zh-TW" sz="3600" b="1" dirty="0" smtClean="0">
                <a:latin typeface="+mj-ea"/>
              </a:rPr>
              <a:t>2015</a:t>
            </a:r>
            <a:r>
              <a:rPr lang="zh-TW" altLang="en-US" sz="3600" b="1" dirty="0" smtClean="0">
                <a:latin typeface="+mj-ea"/>
              </a:rPr>
              <a:t>年</a:t>
            </a:r>
            <a:r>
              <a:rPr lang="zh-TW" altLang="en-US" sz="3600" b="1" dirty="0" smtClean="0"/>
              <a:t>上海</a:t>
            </a:r>
            <a:r>
              <a:rPr lang="en-US" altLang="zh-TW" sz="3600" b="1" dirty="0" smtClean="0">
                <a:latin typeface="Adobe 黑体 Std R" pitchFamily="34" charset="-128"/>
                <a:ea typeface="Adobe 黑体 Std R" pitchFamily="34" charset="-128"/>
              </a:rPr>
              <a:t>CHINAJOY</a:t>
            </a:r>
            <a:r>
              <a:rPr lang="zh-TW" altLang="en-US" sz="3600" b="1" dirty="0" smtClean="0"/>
              <a:t>展出</a:t>
            </a:r>
            <a:endParaRPr lang="zh-TW" altLang="en-US" sz="3600" b="1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83" y="1466986"/>
            <a:ext cx="3302451" cy="4561280"/>
          </a:xfrm>
          <a:prstGeom prst="rect">
            <a:avLst/>
          </a:prstGeom>
        </p:spPr>
      </p:pic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834" y="1466986"/>
            <a:ext cx="3296983" cy="4561280"/>
          </a:xfrm>
          <a:prstGeom prst="rect">
            <a:avLst/>
          </a:prstGeom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817" y="2150532"/>
            <a:ext cx="2255060" cy="350291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8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5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13909" y="226219"/>
            <a:ext cx="7271757" cy="1143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zh-TW" altLang="en-US" sz="3600" b="1" dirty="0">
                <a:latin typeface="+mj-ea"/>
                <a:cs typeface="Heiti TC Light"/>
              </a:rPr>
              <a:t>參加</a:t>
            </a:r>
            <a:r>
              <a:rPr lang="en-US" altLang="zh-TW" sz="3600" b="1" dirty="0">
                <a:latin typeface="+mj-ea"/>
                <a:cs typeface="Heiti TC Light"/>
              </a:rPr>
              <a:t>2011</a:t>
            </a:r>
            <a:r>
              <a:rPr lang="zh-TW" altLang="en-US" sz="3600" b="1" dirty="0">
                <a:latin typeface="+mj-ea"/>
                <a:cs typeface="Heiti TC Light"/>
              </a:rPr>
              <a:t>世界設計大展的學生作品</a:t>
            </a:r>
            <a:endParaRPr lang="en-US" altLang="zh-TW" sz="3600" b="1" dirty="0">
              <a:latin typeface="+mj-ea"/>
              <a:cs typeface="Heiti TC Light"/>
            </a:endParaRP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853581" y="1479022"/>
            <a:ext cx="359330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2011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YDW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新世代交叉設計營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Picture 2" descr="C:\Users\UDinhouse\Desktop\PPT\DSC086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614" y="1954722"/>
            <a:ext cx="1972941" cy="395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UDinhouse\Desktop\PPT\IMG_69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403" y="1966907"/>
            <a:ext cx="2220589" cy="197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:\Users\UDinhouse\Desktop\299006_209073169163636_203613689709584_470204_789592413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402" y="3940157"/>
            <a:ext cx="2232941" cy="197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UDinhouse\Desktop\302388_208315212572765_203613689709584_467665_1142121665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81" y="1966908"/>
            <a:ext cx="2234311" cy="197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C:\Users\UDinhouse\Desktop\300232_208315919239361_203613689709584_467703_1413789981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81" y="3940159"/>
            <a:ext cx="2234311" cy="1973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1"/>
          <p:cNvSpPr txBox="1">
            <a:spLocks noChangeArrowheads="1"/>
          </p:cNvSpPr>
          <p:nvPr/>
        </p:nvSpPr>
        <p:spPr bwMode="auto">
          <a:xfrm>
            <a:off x="948281" y="5956825"/>
            <a:ext cx="2268141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展覽作品：</a:t>
            </a:r>
            <a:r>
              <a:rPr lang="zh-TW" alt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反璞歸真</a:t>
            </a:r>
            <a:endParaRPr lang="zh-TW" altLang="en-US" sz="1800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5791348" y="5956294"/>
            <a:ext cx="1835944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展覽作品：</a:t>
            </a:r>
            <a:r>
              <a:rPr lang="zh-TW" alt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參雨</a:t>
            </a:r>
            <a:endParaRPr lang="zh-TW" altLang="en-US" sz="1800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3" name="文字方塊 11"/>
          <p:cNvSpPr txBox="1">
            <a:spLocks noChangeArrowheads="1"/>
          </p:cNvSpPr>
          <p:nvPr/>
        </p:nvSpPr>
        <p:spPr bwMode="auto">
          <a:xfrm>
            <a:off x="3523208" y="5973229"/>
            <a:ext cx="226814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展覽作品：</a:t>
            </a:r>
            <a:r>
              <a:rPr lang="zh-TW" alt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陣令</a:t>
            </a:r>
            <a:endParaRPr lang="zh-TW" altLang="en-US" sz="1800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55293"/>
            <a:ext cx="1229599" cy="359267"/>
          </a:xfrm>
          <a:prstGeom prst="rect">
            <a:avLst/>
          </a:prstGeom>
        </p:spPr>
      </p:pic>
      <p:sp>
        <p:nvSpPr>
          <p:cNvPr id="15" name="文字方塊 20"/>
          <p:cNvSpPr txBox="1"/>
          <p:nvPr/>
        </p:nvSpPr>
        <p:spPr>
          <a:xfrm>
            <a:off x="1333206" y="6454375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1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8564" y="264499"/>
            <a:ext cx="7543800" cy="1609344"/>
          </a:xfrm>
        </p:spPr>
        <p:txBody>
          <a:bodyPr>
            <a:normAutofit/>
          </a:bodyPr>
          <a:lstStyle/>
          <a:p>
            <a:r>
              <a:rPr lang="en-US" altLang="zh-TW" sz="3600" b="1" dirty="0" smtClean="0">
                <a:latin typeface="+mj-ea"/>
              </a:rPr>
              <a:t>2015</a:t>
            </a:r>
            <a:r>
              <a:rPr lang="zh-TW" altLang="en-US" sz="3600" b="1" dirty="0" smtClean="0">
                <a:latin typeface="+mj-ea"/>
              </a:rPr>
              <a:t> </a:t>
            </a:r>
            <a:r>
              <a:rPr lang="zh-TW" altLang="en-US" sz="3600" b="1" dirty="0" smtClean="0"/>
              <a:t>德國紅點設計獎</a:t>
            </a:r>
            <a:r>
              <a:rPr lang="en-US" altLang="zh-TW" sz="3600" b="1" dirty="0" smtClean="0"/>
              <a:t>--</a:t>
            </a:r>
            <a:r>
              <a:rPr lang="zh-TW" altLang="en-US" sz="3600" b="1" dirty="0" smtClean="0"/>
              <a:t>傳達設計獎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入選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5" name="內容版面配置區 4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884" y="1040892"/>
            <a:ext cx="1911182" cy="1253571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39</a:t>
            </a:fld>
            <a:endParaRPr lang="en-US" dirty="0"/>
          </a:p>
        </p:txBody>
      </p:sp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97431"/>
            <a:ext cx="2264555" cy="3232439"/>
          </a:xfrm>
          <a:prstGeom prst="rect">
            <a:avLst/>
          </a:prstGeo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54" y="2897433"/>
            <a:ext cx="2264554" cy="3232438"/>
          </a:xfrm>
          <a:prstGeom prst="rect">
            <a:avLst/>
          </a:prstGeom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464" y="2897431"/>
            <a:ext cx="2271943" cy="3232439"/>
          </a:xfrm>
          <a:prstGeom prst="rect">
            <a:avLst/>
          </a:prstGeom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407" y="2897433"/>
            <a:ext cx="2271942" cy="3232437"/>
          </a:xfrm>
          <a:prstGeom prst="rect">
            <a:avLst/>
          </a:prstGeom>
        </p:spPr>
      </p:pic>
      <p:sp>
        <p:nvSpPr>
          <p:cNvPr id="10" name="文字方塊 9"/>
          <p:cNvSpPr txBox="1">
            <a:spLocks noChangeArrowheads="1"/>
          </p:cNvSpPr>
          <p:nvPr/>
        </p:nvSpPr>
        <p:spPr bwMode="auto">
          <a:xfrm>
            <a:off x="362515" y="2497381"/>
            <a:ext cx="232141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0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題目</a:t>
            </a:r>
            <a:r>
              <a:rPr lang="en-US" altLang="zh-TW" sz="20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 In the Dark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421781" y="6303919"/>
            <a:ext cx="35321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1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設計者</a:t>
            </a:r>
            <a:r>
              <a:rPr lang="en-US" altLang="zh-TW" sz="1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 </a:t>
            </a:r>
            <a:r>
              <a:rPr lang="zh-TW" altLang="en-US" sz="18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互動系 大</a:t>
            </a:r>
            <a:r>
              <a:rPr lang="zh-TW" altLang="en-US" sz="1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三</a:t>
            </a:r>
            <a:r>
              <a:rPr lang="zh-TW" altLang="en-US" sz="18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生 張嘉芸</a:t>
            </a:r>
            <a:endParaRPr lang="zh-TW" altLang="zh-TW" sz="1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4013197" y="6308638"/>
            <a:ext cx="35321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18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指導老師</a:t>
            </a:r>
            <a:r>
              <a:rPr lang="en-US" altLang="zh-TW" sz="18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 </a:t>
            </a:r>
            <a:r>
              <a:rPr lang="zh-TW" altLang="en-US" sz="1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龍祈</a:t>
            </a:r>
            <a:r>
              <a:rPr lang="zh-TW" altLang="en-US" sz="18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澔 助理教授</a:t>
            </a:r>
            <a:endParaRPr lang="zh-TW" altLang="zh-TW" sz="1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71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200235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互動設計師的</a:t>
            </a:r>
            <a:r>
              <a:rPr lang="zh-TW" altLang="en-US" sz="4000" b="1" dirty="0"/>
              <a:t>特</a:t>
            </a:r>
            <a:r>
              <a:rPr lang="zh-TW" altLang="en-US" sz="4000" b="1" dirty="0" smtClean="0"/>
              <a:t>質</a:t>
            </a:r>
            <a:r>
              <a:rPr lang="en-US" altLang="zh-TW" sz="4000" b="1" dirty="0" smtClean="0"/>
              <a:t>:</a:t>
            </a:r>
            <a:r>
              <a:rPr lang="zh-TW" altLang="en-US" sz="4000" b="1" dirty="0" smtClean="0"/>
              <a:t> 全腦開發</a:t>
            </a:r>
            <a:endParaRPr lang="zh-TW" altLang="en-US" sz="4000" b="1" dirty="0"/>
          </a:p>
        </p:txBody>
      </p:sp>
      <p:pic>
        <p:nvPicPr>
          <p:cNvPr id="4" name="內容版面配置區 5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44824"/>
            <a:ext cx="1730802" cy="1699332"/>
          </a:xfrm>
          <a:prstGeom prst="rect">
            <a:avLst/>
          </a:prstGeom>
        </p:spPr>
      </p:pic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445359"/>
            <a:ext cx="1656184" cy="1575929"/>
          </a:xfrm>
          <a:prstGeom prst="rect">
            <a:avLst/>
          </a:prstGeom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780928"/>
            <a:ext cx="3630452" cy="2564007"/>
          </a:xfrm>
          <a:prstGeom prst="rect">
            <a:avLst/>
          </a:prstGeom>
        </p:spPr>
      </p:pic>
      <p:sp>
        <p:nvSpPr>
          <p:cNvPr id="7" name="上-下雙向箭號 6"/>
          <p:cNvSpPr/>
          <p:nvPr/>
        </p:nvSpPr>
        <p:spPr>
          <a:xfrm>
            <a:off x="2333169" y="3645024"/>
            <a:ext cx="310436" cy="61511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3372213" y="2941607"/>
            <a:ext cx="1066520" cy="43204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flipV="1">
            <a:off x="3372213" y="4280217"/>
            <a:ext cx="1120694" cy="4449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788024" y="5445224"/>
            <a:ext cx="2822575" cy="430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400" dirty="0" smtClean="0">
                <a:solidFill>
                  <a:schemeClr val="tx1"/>
                </a:solidFill>
                <a:latin typeface="Adobe 黑体 Std R" pitchFamily="34" charset="-128"/>
                <a:ea typeface="Adobe 黑体 Std R" pitchFamily="34" charset="-128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Adobe 黑体 Std R" pitchFamily="34" charset="-128"/>
                <a:ea typeface="Adobe 黑体 Std R" pitchFamily="34" charset="-128"/>
              </a:rPr>
              <a:t>資料來源：</a:t>
            </a:r>
            <a:r>
              <a:rPr lang="en-US" altLang="zh-TW" sz="1400" dirty="0" err="1" smtClean="0">
                <a:solidFill>
                  <a:schemeClr val="tx1"/>
                </a:solidFill>
                <a:latin typeface="Adobe 黑体 Std R" pitchFamily="34" charset="-128"/>
                <a:ea typeface="Adobe 黑体 Std R" pitchFamily="34" charset="-128"/>
              </a:rPr>
              <a:t>Verplank</a:t>
            </a:r>
            <a:r>
              <a:rPr lang="en-US" altLang="zh-TW" sz="1400" dirty="0" smtClean="0">
                <a:solidFill>
                  <a:schemeClr val="tx1"/>
                </a:solidFill>
                <a:latin typeface="Adobe 黑体 Std R" pitchFamily="34" charset="-128"/>
                <a:ea typeface="Adobe 黑体 Std R" pitchFamily="34" charset="-128"/>
              </a:rPr>
              <a:t>, 2000</a:t>
            </a:r>
            <a:r>
              <a: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繁黑體 Std B"/>
                <a:ea typeface="Adobe 繁黑體 Std B"/>
              </a:rPr>
              <a:t>)</a:t>
            </a:r>
            <a:endParaRPr lang="zh-TW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1" name="直線接點 10"/>
          <p:cNvCxnSpPr/>
          <p:nvPr/>
        </p:nvCxnSpPr>
        <p:spPr>
          <a:xfrm>
            <a:off x="3524613" y="3094007"/>
            <a:ext cx="1066520" cy="43204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V="1">
            <a:off x="3524613" y="4432617"/>
            <a:ext cx="1120694" cy="4449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stCxn id="4" idx="3"/>
          </p:cNvCxnSpPr>
          <p:nvPr/>
        </p:nvCxnSpPr>
        <p:spPr>
          <a:xfrm>
            <a:off x="3350474" y="2694490"/>
            <a:ext cx="1088259" cy="125809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3312167" y="4062932"/>
            <a:ext cx="1126566" cy="1148914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1425"/>
            <a:ext cx="1229599" cy="359267"/>
          </a:xfrm>
          <a:prstGeom prst="rect">
            <a:avLst/>
          </a:prstGeom>
        </p:spPr>
      </p:pic>
      <p:sp>
        <p:nvSpPr>
          <p:cNvPr id="17" name="文字方塊 20"/>
          <p:cNvSpPr txBox="1"/>
          <p:nvPr/>
        </p:nvSpPr>
        <p:spPr>
          <a:xfrm>
            <a:off x="1333206" y="641204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09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8575" y="383033"/>
            <a:ext cx="7833614" cy="1183301"/>
          </a:xfrm>
        </p:spPr>
        <p:txBody>
          <a:bodyPr>
            <a:normAutofit/>
          </a:bodyPr>
          <a:lstStyle/>
          <a:p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2015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高雄放視大賞遊戲類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行動遊戲創作組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銀牌獎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40</a:t>
            </a:fld>
            <a:endParaRPr lang="en-US" dirty="0"/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541666" y="6413354"/>
            <a:ext cx="619068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設計者</a:t>
            </a:r>
            <a:r>
              <a:rPr lang="en-US" altLang="zh-TW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 </a:t>
            </a:r>
            <a:r>
              <a:rPr lang="zh-TW" altLang="en-US" sz="1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互動系 </a:t>
            </a:r>
            <a:r>
              <a:rPr lang="zh-TW" altLang="en-US" sz="1600" dirty="0" smtClean="0"/>
              <a:t>馬明瑄</a:t>
            </a:r>
            <a:r>
              <a:rPr lang="zh-TW" altLang="en-US" sz="1600" dirty="0"/>
              <a:t>、劉耕輔、林君哲、陳昱學</a:t>
            </a:r>
            <a:r>
              <a:rPr lang="zh-TW" altLang="en-US" sz="1600" dirty="0" smtClean="0"/>
              <a:t>、資工系 吳德彥</a:t>
            </a:r>
            <a:endParaRPr lang="zh-TW" altLang="zh-TW" sz="16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6706951" y="6413354"/>
            <a:ext cx="19896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16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指導老師</a:t>
            </a:r>
            <a:r>
              <a:rPr lang="en-US" altLang="zh-TW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</a:t>
            </a:r>
            <a:r>
              <a:rPr lang="zh-TW" altLang="en-US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黃宗偉</a:t>
            </a:r>
            <a:endParaRPr lang="zh-TW" altLang="zh-TW" sz="16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1666" y="1762046"/>
            <a:ext cx="232141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20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題目</a:t>
            </a:r>
            <a:r>
              <a:rPr lang="en-US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 </a:t>
            </a:r>
            <a:r>
              <a:rPr lang="en-US" altLang="zh-TW" sz="2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Cybrain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8" y="2181109"/>
            <a:ext cx="3590762" cy="2082572"/>
          </a:xfrm>
          <a:prstGeom prst="rect">
            <a:avLst/>
          </a:prstGeom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8" y="4263681"/>
            <a:ext cx="3594383" cy="2100247"/>
          </a:xfrm>
          <a:prstGeom prst="rect">
            <a:avLst/>
          </a:prstGeom>
        </p:spPr>
      </p:pic>
      <p:pic>
        <p:nvPicPr>
          <p:cNvPr id="10" name="圖片 9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81" y="1363628"/>
            <a:ext cx="4284470" cy="2496826"/>
          </a:xfrm>
          <a:prstGeom prst="rect">
            <a:avLst/>
          </a:prstGeom>
        </p:spPr>
      </p:pic>
      <p:pic>
        <p:nvPicPr>
          <p:cNvPr id="11" name="圖片 10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81" y="3860453"/>
            <a:ext cx="4284470" cy="250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2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02385" y="368300"/>
            <a:ext cx="7339725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YODEX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 數位多媒體設計類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 dirty="0">
                <a:solidFill>
                  <a:srgbClr val="FF0000"/>
                </a:solidFill>
                <a:latin typeface="+mj-ea"/>
              </a:rPr>
              <a:t>銅牌獎</a:t>
            </a: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1333205" y="1509186"/>
            <a:ext cx="669832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華康細圓體"/>
                <a:ea typeface="華康細圓體"/>
                <a:cs typeface="華康細圓體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華康細圓體"/>
                <a:cs typeface="華康細圓體"/>
              </a:defRPr>
            </a:lvl9pPr>
          </a:lstStyle>
          <a:p>
            <a:pPr algn="ctr" eaLnBrk="1" hangingPunct="1">
              <a:buFontTx/>
              <a:buNone/>
            </a:pPr>
            <a:r>
              <a:rPr lang="zh-TW" altLang="en-US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 </a:t>
            </a:r>
            <a:r>
              <a:rPr lang="en-US" altLang="zh-TW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科技 </a:t>
            </a:r>
            <a:r>
              <a:rPr lang="en-US" altLang="zh-TW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文化</a:t>
            </a:r>
            <a:r>
              <a:rPr lang="en-US" altLang="zh-TW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b="1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互動系</a:t>
            </a:r>
            <a:r>
              <a:rPr lang="zh-TW" altLang="en-US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競爭力 </a:t>
            </a:r>
            <a:endParaRPr lang="en-US" altLang="zh-TW" dirty="0">
              <a:solidFill>
                <a:srgbClr val="17375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315" y="2024724"/>
            <a:ext cx="3390900" cy="4497387"/>
          </a:xfrm>
          <a:noFill/>
        </p:spPr>
      </p:pic>
      <p:pic>
        <p:nvPicPr>
          <p:cNvPr id="8" name="圖片 2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6" y="2059648"/>
            <a:ext cx="2475310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431496"/>
            <a:ext cx="1229599" cy="359267"/>
          </a:xfrm>
          <a:prstGeom prst="rect">
            <a:avLst/>
          </a:prstGeom>
        </p:spPr>
      </p:pic>
      <p:sp>
        <p:nvSpPr>
          <p:cNvPr id="10" name="文字方塊 20"/>
          <p:cNvSpPr txBox="1"/>
          <p:nvPr/>
        </p:nvSpPr>
        <p:spPr>
          <a:xfrm>
            <a:off x="1333206" y="652211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33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02355" y="412396"/>
            <a:ext cx="10710333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 微軟潛能創意盃 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(Imagine Cup)</a:t>
            </a:r>
            <a:b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遊戲設計組 </a:t>
            </a:r>
            <a:r>
              <a:rPr lang="zh-TW" altLang="en-US" sz="3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全國冠軍</a:t>
            </a:r>
            <a:endParaRPr lang="en-US" altLang="zh-TW" sz="36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 descr="http://www.imd.ntut.edu.tw/ezfiles/61/1061/img/1659/62742_385020908262824_1127845596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9467" y="1754188"/>
            <a:ext cx="4526756" cy="4525962"/>
          </a:xfrm>
        </p:spPr>
      </p:pic>
      <p:pic>
        <p:nvPicPr>
          <p:cNvPr id="6" name="圖片 1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042" y="1754188"/>
            <a:ext cx="2293144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8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2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10444" y="307446"/>
            <a:ext cx="8424333" cy="1143000"/>
          </a:xfrm>
        </p:spPr>
        <p:txBody>
          <a:bodyPr>
            <a:noAutofit/>
          </a:bodyPr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2010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微軟潛能創意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盃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創作組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世界冠軍</a:t>
            </a:r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3801" y="1562100"/>
            <a:ext cx="4349750" cy="5237454"/>
          </a:xfrm>
          <a:prstGeom prst="rect">
            <a:avLst/>
          </a:prstGeom>
        </p:spPr>
      </p:pic>
      <p:pic>
        <p:nvPicPr>
          <p:cNvPr id="6" name="圖片 1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1000127"/>
            <a:ext cx="2005013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3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4991102"/>
            <a:ext cx="2005013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2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2998790"/>
            <a:ext cx="2005013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2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6136" y="329342"/>
            <a:ext cx="8498711" cy="918042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企業最愛大學生調查，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北科大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排名第二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647" y="1171181"/>
            <a:ext cx="4148667" cy="56654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14932" y="3102016"/>
            <a:ext cx="1475773" cy="1400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源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遠見雜誌、</a:t>
            </a:r>
            <a:r>
              <a:rPr lang="en-US" altLang="zh-TW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2015/2/13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25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57200" y="320593"/>
            <a:ext cx="8229600" cy="897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dirty="0" smtClean="0">
                <a:latin typeface="微軟正黑體"/>
                <a:ea typeface="微軟正黑體"/>
                <a:cs typeface="微軟正黑體"/>
              </a:rPr>
              <a:t>2015</a:t>
            </a:r>
            <a:r>
              <a:rPr lang="zh-TW" altLang="en-US" sz="3200" dirty="0" smtClean="0">
                <a:latin typeface="微軟正黑體"/>
                <a:ea typeface="微軟正黑體"/>
                <a:cs typeface="微軟正黑體"/>
              </a:rPr>
              <a:t>年企業最愛設計院校</a:t>
            </a:r>
            <a:r>
              <a:rPr lang="en-US" altLang="zh-TW" sz="3200" dirty="0" smtClean="0">
                <a:latin typeface="微軟正黑體"/>
                <a:ea typeface="微軟正黑體"/>
                <a:cs typeface="微軟正黑體"/>
              </a:rPr>
              <a:t>TOP10 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北科大</a:t>
            </a:r>
            <a:r>
              <a:rPr lang="zh-TW" altLang="en-US" sz="3200" dirty="0" smtClean="0">
                <a:latin typeface="微軟正黑體"/>
                <a:ea typeface="微軟正黑體"/>
                <a:cs typeface="微軟正黑體"/>
              </a:rPr>
              <a:t>崛起</a:t>
            </a:r>
            <a:endParaRPr lang="zh-TW" altLang="en-US" sz="3200" dirty="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5" name="Picture 2" descr="C:\Users\USER\Desktop\part_50387_7891874_093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47147"/>
            <a:ext cx="7272808" cy="5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未來人才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決勝點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(2015/1/30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 聯合報報導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)</a:t>
            </a:r>
            <a:endParaRPr lang="zh-TW" altLang="en-US" sz="2400" dirty="0"/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872067" y="2159000"/>
            <a:ext cx="7264400" cy="3420533"/>
          </a:xfrm>
        </p:spPr>
        <p:txBody>
          <a:bodyPr/>
          <a:lstStyle/>
          <a:p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跨領域整合力、共同合作力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/>
            </a:r>
            <a:b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</a:b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微軟正黑體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在感性經濟下，企業認為未來的設計趨勢，排名第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1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為「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互動設計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」，從搖籃到搖籃的「綠色設計」排名第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，第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3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為「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使用者經驗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設計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」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6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7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/>
              <a:t>職場需求的分析</a:t>
            </a:r>
            <a:endParaRPr lang="zh-TW" altLang="en-US" sz="48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4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47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889240" cy="1278246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兩岸在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電子商務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UI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的差異 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桌機版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5214"/>
            <a:ext cx="4597400" cy="4022725"/>
          </a:xfrm>
        </p:spPr>
      </p:pic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125" y="1496373"/>
            <a:ext cx="4868945" cy="337167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6020" y="5572441"/>
            <a:ext cx="3539067" cy="937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複雜且</a:t>
            </a:r>
            <a:r>
              <a:rPr lang="zh-TW" altLang="en-US" sz="2000" dirty="0">
                <a:solidFill>
                  <a:schemeClr val="tx1"/>
                </a:solidFill>
                <a:latin typeface="+mj-ea"/>
                <a:ea typeface="+mj-ea"/>
              </a:rPr>
              <a:t>分類不</a:t>
            </a: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佳</a:t>
            </a:r>
            <a:endParaRPr lang="en-US" altLang="zh-TW" sz="20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ctr">
              <a:buAutoNum type="arabicPeriod"/>
            </a:pPr>
            <a:r>
              <a:rPr lang="en-US" altLang="zh-TW" sz="2000" dirty="0" smtClean="0">
                <a:solidFill>
                  <a:schemeClr val="tx1"/>
                </a:solidFill>
                <a:latin typeface="+mj-ea"/>
                <a:ea typeface="+mj-ea"/>
              </a:rPr>
              <a:t>UI</a:t>
            </a: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沒</a:t>
            </a:r>
            <a:r>
              <a:rPr lang="zh-TW" altLang="en-US" sz="2000" dirty="0">
                <a:solidFill>
                  <a:schemeClr val="tx1"/>
                </a:solidFill>
                <a:latin typeface="+mj-ea"/>
                <a:ea typeface="+mj-ea"/>
              </a:rPr>
              <a:t>焦點</a:t>
            </a:r>
            <a:endParaRPr lang="en-US" altLang="zh-TW" sz="20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5209553" y="4962841"/>
            <a:ext cx="3539067" cy="937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容易聚焦</a:t>
            </a:r>
            <a:endParaRPr lang="en-US" altLang="zh-TW" sz="20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ctr">
              <a:buAutoNum type="arabicPeriod"/>
            </a:pPr>
            <a:r>
              <a:rPr lang="en-US" altLang="zh-TW" sz="2000" dirty="0" smtClean="0">
                <a:solidFill>
                  <a:schemeClr val="tx1"/>
                </a:solidFill>
                <a:latin typeface="+mj-ea"/>
                <a:ea typeface="+mj-ea"/>
              </a:rPr>
              <a:t>UI/UX</a:t>
            </a: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有用心研究</a:t>
            </a:r>
            <a:endParaRPr lang="en-US" altLang="zh-TW" sz="20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73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5" y="450764"/>
            <a:ext cx="7892881" cy="980101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兩岸在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電子商務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UI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 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(App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版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5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56" y="1586357"/>
            <a:ext cx="2078713" cy="3699193"/>
          </a:xfrm>
          <a:prstGeom prst="rect">
            <a:avLst/>
          </a:prstGeo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37" y="1586357"/>
            <a:ext cx="2066216" cy="3699193"/>
          </a:xfrm>
          <a:prstGeom prst="rect">
            <a:avLst/>
          </a:prstGeom>
        </p:spPr>
      </p:pic>
      <p:pic>
        <p:nvPicPr>
          <p:cNvPr id="8" name="圖片 7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781" y="1586357"/>
            <a:ext cx="2079750" cy="3699193"/>
          </a:xfrm>
          <a:prstGeom prst="rect">
            <a:avLst/>
          </a:prstGeom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531" y="1586357"/>
            <a:ext cx="2095788" cy="369919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46020" y="5360766"/>
            <a:ext cx="3539067" cy="937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文字式的分類</a:t>
            </a:r>
            <a:endParaRPr lang="en-US" altLang="zh-TW" sz="20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ctr">
              <a:buAutoNum type="arabicPeriod"/>
            </a:pPr>
            <a:r>
              <a:rPr lang="en-US" altLang="zh-TW" sz="2000" dirty="0" smtClean="0">
                <a:solidFill>
                  <a:schemeClr val="tx1"/>
                </a:solidFill>
                <a:latin typeface="+mj-ea"/>
                <a:ea typeface="+mj-ea"/>
              </a:rPr>
              <a:t>UI</a:t>
            </a: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過於呆板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5006353" y="5503102"/>
            <a:ext cx="3539067" cy="937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圖像加文字分類</a:t>
            </a:r>
            <a:endParaRPr lang="en-US" altLang="zh-TW" sz="20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ctr">
              <a:buAutoNum type="arabicPeriod"/>
            </a:pPr>
            <a:r>
              <a:rPr lang="en-US" altLang="zh-TW" sz="2000" dirty="0" smtClean="0">
                <a:solidFill>
                  <a:schemeClr val="tx1"/>
                </a:solidFill>
                <a:latin typeface="+mj-ea"/>
                <a:ea typeface="+mj-ea"/>
              </a:rPr>
              <a:t>UI</a:t>
            </a:r>
            <a:r>
              <a:rPr lang="zh-TW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有變化，且推出限時的淘搶購</a:t>
            </a:r>
            <a:endParaRPr lang="en-US" altLang="zh-TW" sz="2000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83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橢圓 8"/>
          <p:cNvSpPr/>
          <p:nvPr/>
        </p:nvSpPr>
        <p:spPr>
          <a:xfrm>
            <a:off x="5032640" y="2334220"/>
            <a:ext cx="2968360" cy="3135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242568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互動設計系的</a:t>
            </a:r>
            <a:r>
              <a:rPr lang="zh-TW" altLang="en-US" sz="4000" b="1" dirty="0" smtClean="0"/>
              <a:t>特色</a:t>
            </a:r>
            <a:endParaRPr lang="zh-TW" altLang="en-US" sz="4000" b="1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653206170"/>
              </p:ext>
            </p:extLst>
          </p:nvPr>
        </p:nvGraphicFramePr>
        <p:xfrm>
          <a:off x="1533415" y="1275529"/>
          <a:ext cx="6467585" cy="5452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群組 9"/>
          <p:cNvGrpSpPr/>
          <p:nvPr/>
        </p:nvGrpSpPr>
        <p:grpSpPr>
          <a:xfrm>
            <a:off x="194646" y="2485532"/>
            <a:ext cx="7053967" cy="4239610"/>
            <a:chOff x="2450873" y="-652992"/>
            <a:chExt cx="9405289" cy="4239610"/>
          </a:xfrm>
        </p:grpSpPr>
        <p:sp>
          <p:nvSpPr>
            <p:cNvPr id="11" name="矩形 10"/>
            <p:cNvSpPr/>
            <p:nvPr/>
          </p:nvSpPr>
          <p:spPr>
            <a:xfrm>
              <a:off x="2450873" y="2709333"/>
              <a:ext cx="1462143" cy="877285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矩形 11"/>
            <p:cNvSpPr/>
            <p:nvPr/>
          </p:nvSpPr>
          <p:spPr>
            <a:xfrm>
              <a:off x="9904713" y="-652992"/>
              <a:ext cx="1951449" cy="87728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56464" rIns="156464" bIns="156464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kern="1200" dirty="0" smtClean="0">
                  <a:solidFill>
                    <a:srgbClr val="FFFF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跨領域整合</a:t>
              </a:r>
              <a:endParaRPr lang="zh-TW" altLang="en-US" sz="2400" b="1" kern="12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14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60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326942"/>
            <a:ext cx="7543800" cy="1609344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在中國</a:t>
            </a:r>
            <a:r>
              <a:rPr lang="zh-TW" altLang="en-US" sz="3600" b="1" dirty="0" smtClean="0"/>
              <a:t>阿里巴巴－淘寶</a:t>
            </a:r>
            <a:r>
              <a:rPr lang="zh-TW" altLang="en-US" sz="3600" dirty="0" smtClean="0"/>
              <a:t>服務的林品萱校友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工作經驗談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跨部門的協調組織與溝通能力</a:t>
            </a:r>
            <a:endParaRPr lang="en-US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00"/>
              </a:lnSpc>
              <a:spcBef>
                <a:spcPts val="0"/>
              </a:spcBef>
            </a:pP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00"/>
              </a:lnSpc>
              <a:spcBef>
                <a:spcPts val="0"/>
              </a:spcBef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為團隊創造價值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00"/>
              </a:lnSpc>
              <a:spcBef>
                <a:spcPts val="0"/>
              </a:spcBef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沉澱才能有所成長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在大陸工作的心得，可</a:t>
            </a:r>
            <a:r>
              <a:rPr lang="zh-TW" altLang="en-US" sz="28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新增視野與閱歷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，賺多少錢反而是其次。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5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722" y="203051"/>
            <a:ext cx="7940278" cy="1609344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法國</a:t>
            </a:r>
            <a:r>
              <a:rPr lang="en-US" altLang="zh-TW" sz="3600" dirty="0" err="1" smtClean="0"/>
              <a:t>Longchamp</a:t>
            </a:r>
            <a:r>
              <a:rPr lang="zh-TW" altLang="en-US" sz="3600" dirty="0" smtClean="0"/>
              <a:t> 名牌包的</a:t>
            </a:r>
            <a:r>
              <a:rPr lang="zh-TW" altLang="en-US" sz="3600" b="1" dirty="0" smtClean="0"/>
              <a:t>互動網頁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2800" dirty="0" smtClean="0"/>
              <a:t>1.</a:t>
            </a:r>
            <a:r>
              <a:rPr lang="zh-TW" altLang="en-US" sz="2800" dirty="0" smtClean="0"/>
              <a:t> 選款式</a:t>
            </a:r>
            <a:endParaRPr lang="zh-TW" altLang="en-US" sz="2800" dirty="0"/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12" y="1544089"/>
            <a:ext cx="7197721" cy="4910286"/>
          </a:xfrm>
        </p:spPr>
      </p:pic>
      <p:sp>
        <p:nvSpPr>
          <p:cNvPr id="6" name="矩形 5"/>
          <p:cNvSpPr/>
          <p:nvPr/>
        </p:nvSpPr>
        <p:spPr>
          <a:xfrm>
            <a:off x="2844655" y="6381752"/>
            <a:ext cx="5461181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latin typeface="+mj-ea"/>
                <a:ea typeface="+mj-ea"/>
              </a:rPr>
              <a:t>資料來源</a:t>
            </a:r>
            <a:r>
              <a:rPr lang="en-US" altLang="zh-TW" sz="1400" dirty="0" smtClean="0">
                <a:latin typeface="+mj-ea"/>
                <a:ea typeface="+mj-ea"/>
              </a:rPr>
              <a:t>:</a:t>
            </a:r>
            <a:r>
              <a:rPr lang="zh-TW" altLang="en-US" sz="1400" dirty="0" smtClean="0">
                <a:latin typeface="+mj-ea"/>
                <a:ea typeface="+mj-ea"/>
              </a:rPr>
              <a:t> </a:t>
            </a:r>
            <a:r>
              <a:rPr lang="en-US" altLang="zh-TW" sz="1400" dirty="0">
                <a:latin typeface="+mj-ea"/>
                <a:ea typeface="+mj-ea"/>
              </a:rPr>
              <a:t>http://us.longchamp.com/pliage/product/32545</a:t>
            </a:r>
            <a:endParaRPr lang="zh-TW" altLang="en-US" sz="1400" dirty="0"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72227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6284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0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722" y="219985"/>
            <a:ext cx="8321278" cy="1609344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法國</a:t>
            </a:r>
            <a:r>
              <a:rPr lang="en-US" altLang="zh-TW" sz="3600" dirty="0" err="1"/>
              <a:t>Longchamp</a:t>
            </a:r>
            <a:r>
              <a:rPr lang="zh-TW" altLang="en-US" sz="3600" dirty="0"/>
              <a:t> 名牌包的</a:t>
            </a:r>
            <a:r>
              <a:rPr lang="zh-TW" altLang="en-US" sz="3600" b="1" dirty="0"/>
              <a:t>互動網頁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2800" dirty="0" smtClean="0"/>
              <a:t>2.</a:t>
            </a:r>
            <a:r>
              <a:rPr lang="zh-TW" altLang="en-US" sz="2800" dirty="0" smtClean="0"/>
              <a:t> 選</a:t>
            </a:r>
            <a:r>
              <a:rPr lang="zh-TW" altLang="en-US" sz="2800" dirty="0"/>
              <a:t>顏色</a:t>
            </a:r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05" y="1549400"/>
            <a:ext cx="7047458" cy="4927601"/>
          </a:xfrm>
        </p:spPr>
      </p:pic>
      <p:sp>
        <p:nvSpPr>
          <p:cNvPr id="5" name="矩形 4"/>
          <p:cNvSpPr/>
          <p:nvPr/>
        </p:nvSpPr>
        <p:spPr>
          <a:xfrm>
            <a:off x="2921038" y="6407152"/>
            <a:ext cx="5072675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latin typeface="+mj-ea"/>
                <a:ea typeface="+mj-ea"/>
              </a:rPr>
              <a:t>資料來源</a:t>
            </a:r>
            <a:r>
              <a:rPr lang="en-US" altLang="zh-TW" sz="1400" dirty="0" smtClean="0">
                <a:latin typeface="+mj-ea"/>
                <a:ea typeface="+mj-ea"/>
              </a:rPr>
              <a:t>:</a:t>
            </a:r>
            <a:r>
              <a:rPr lang="zh-TW" altLang="en-US" sz="1400" dirty="0" smtClean="0">
                <a:latin typeface="+mj-ea"/>
                <a:ea typeface="+mj-ea"/>
              </a:rPr>
              <a:t> </a:t>
            </a:r>
            <a:r>
              <a:rPr lang="en-US" altLang="zh-TW" sz="1400" dirty="0">
                <a:latin typeface="+mj-ea"/>
                <a:ea typeface="+mj-ea"/>
              </a:rPr>
              <a:t>http://us.longchamp.com/pliage/product/32545</a:t>
            </a:r>
            <a:endParaRPr lang="zh-TW" altLang="en-US" sz="1400" dirty="0"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97628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88243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4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橢圓 9"/>
          <p:cNvSpPr/>
          <p:nvPr/>
        </p:nvSpPr>
        <p:spPr>
          <a:xfrm>
            <a:off x="3376124" y="2831631"/>
            <a:ext cx="2966449" cy="2962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 smtClean="0"/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前端設計師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互動設計師二</a:t>
            </a:r>
            <a:endParaRPr lang="zh-TW" altLang="en-US" sz="1600" b="1" dirty="0">
              <a:solidFill>
                <a:srgbClr val="FFFF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6" y="71054"/>
            <a:ext cx="7543800" cy="1609344"/>
          </a:xfrm>
        </p:spPr>
        <p:txBody>
          <a:bodyPr>
            <a:normAutofit/>
          </a:bodyPr>
          <a:lstStyle/>
          <a:p>
            <a:r>
              <a:rPr lang="zh-TW" altLang="en-US" sz="4400" b="1" dirty="0" smtClean="0"/>
              <a:t>職場求才的新</a:t>
            </a:r>
            <a:r>
              <a:rPr lang="zh-TW" altLang="en-US" sz="4400" b="1" dirty="0"/>
              <a:t>趨勢</a:t>
            </a:r>
          </a:p>
        </p:txBody>
      </p:sp>
      <p:cxnSp>
        <p:nvCxnSpPr>
          <p:cNvPr id="4" name="直線單箭頭接點 3"/>
          <p:cNvCxnSpPr/>
          <p:nvPr/>
        </p:nvCxnSpPr>
        <p:spPr>
          <a:xfrm>
            <a:off x="464344" y="6210300"/>
            <a:ext cx="7636669" cy="381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 flipV="1">
            <a:off x="478632" y="1688865"/>
            <a:ext cx="7144" cy="45309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橢圓 6"/>
          <p:cNvSpPr/>
          <p:nvPr/>
        </p:nvSpPr>
        <p:spPr>
          <a:xfrm>
            <a:off x="1109133" y="1824757"/>
            <a:ext cx="2784211" cy="2831911"/>
          </a:xfrm>
          <a:prstGeom prst="ellipse">
            <a:avLst/>
          </a:prstGeom>
          <a:solidFill>
            <a:srgbClr val="990099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 smtClean="0">
                <a:latin typeface="+mj-ea"/>
                <a:ea typeface="+mj-ea"/>
              </a:rPr>
              <a:t>UI/UX</a:t>
            </a:r>
          </a:p>
          <a:p>
            <a:pPr algn="ctr"/>
            <a:r>
              <a:rPr lang="en-US" altLang="zh-TW" sz="2000" dirty="0" smtClean="0">
                <a:latin typeface="+mj-ea"/>
                <a:ea typeface="+mj-ea"/>
              </a:rPr>
              <a:t>(</a:t>
            </a:r>
            <a:r>
              <a:rPr lang="zh-TW" altLang="en-US" sz="2000" dirty="0" smtClean="0">
                <a:latin typeface="+mj-ea"/>
                <a:ea typeface="+mj-ea"/>
              </a:rPr>
              <a:t>使用者介面</a:t>
            </a:r>
            <a:r>
              <a:rPr lang="en-US" altLang="zh-TW" sz="2000" dirty="0" smtClean="0">
                <a:latin typeface="+mj-ea"/>
                <a:ea typeface="+mj-ea"/>
              </a:rPr>
              <a:t>/</a:t>
            </a:r>
          </a:p>
          <a:p>
            <a:pPr algn="ctr"/>
            <a:r>
              <a:rPr lang="zh-TW" altLang="en-US" sz="2000" dirty="0" smtClean="0">
                <a:latin typeface="+mj-ea"/>
                <a:ea typeface="+mj-ea"/>
              </a:rPr>
              <a:t>使用者經驗</a:t>
            </a:r>
            <a:r>
              <a:rPr lang="en-US" altLang="zh-TW" sz="2000" dirty="0" smtClean="0">
                <a:latin typeface="+mj-ea"/>
                <a:ea typeface="+mj-ea"/>
              </a:rPr>
              <a:t>)</a:t>
            </a:r>
          </a:p>
          <a:p>
            <a:pPr algn="ctr"/>
            <a:r>
              <a:rPr lang="en-US" altLang="zh-TW" b="1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UI</a:t>
            </a:r>
            <a:r>
              <a:rPr lang="zh-TW" altLang="en-US" b="1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互動設計師三</a:t>
            </a:r>
            <a:endParaRPr lang="zh-TW" altLang="en-US" b="1" dirty="0">
              <a:solidFill>
                <a:srgbClr val="FFFF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893343" y="3089988"/>
            <a:ext cx="1932010" cy="202882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+mj-ea"/>
                <a:ea typeface="+mj-ea"/>
              </a:rPr>
              <a:t>網頁設計</a:t>
            </a:r>
            <a:r>
              <a:rPr lang="en-US" altLang="zh-TW" dirty="0" smtClean="0">
                <a:latin typeface="+mj-ea"/>
                <a:ea typeface="+mj-ea"/>
              </a:rPr>
              <a:t>(HTML5</a:t>
            </a:r>
            <a:r>
              <a:rPr lang="zh-TW" altLang="en-US" dirty="0" smtClean="0">
                <a:latin typeface="+mj-ea"/>
                <a:ea typeface="+mj-ea"/>
              </a:rPr>
              <a:t>、</a:t>
            </a:r>
            <a:r>
              <a:rPr lang="en-US" altLang="zh-TW" dirty="0" smtClean="0">
                <a:latin typeface="+mj-ea"/>
                <a:ea typeface="+mj-ea"/>
              </a:rPr>
              <a:t>CSS3</a:t>
            </a:r>
            <a:r>
              <a:rPr lang="zh-TW" altLang="en-US" dirty="0" smtClean="0">
                <a:latin typeface="+mj-ea"/>
                <a:ea typeface="+mj-ea"/>
              </a:rPr>
              <a:t>、</a:t>
            </a:r>
            <a:r>
              <a:rPr lang="en-US" altLang="zh-TW" dirty="0" smtClean="0">
                <a:latin typeface="+mj-ea"/>
                <a:ea typeface="+mj-ea"/>
              </a:rPr>
              <a:t>JavaScript)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5825353" y="3618563"/>
            <a:ext cx="2152495" cy="21316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+mj-ea"/>
                <a:ea typeface="+mj-ea"/>
              </a:rPr>
              <a:t>Unity(C</a:t>
            </a:r>
            <a:r>
              <a:rPr lang="en-US" altLang="zh-TW" baseline="30000" dirty="0" smtClean="0">
                <a:latin typeface="+mj-ea"/>
                <a:ea typeface="+mj-ea"/>
              </a:rPr>
              <a:t>#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  <a:r>
              <a:rPr lang="zh-TW" altLang="en-US" dirty="0" smtClean="0">
                <a:latin typeface="+mj-ea"/>
                <a:ea typeface="+mj-ea"/>
              </a:rPr>
              <a:t>、</a:t>
            </a:r>
            <a:r>
              <a:rPr lang="en-US" altLang="zh-TW" dirty="0" smtClean="0">
                <a:latin typeface="+mj-ea"/>
                <a:ea typeface="+mj-ea"/>
              </a:rPr>
              <a:t>Java</a:t>
            </a:r>
            <a:r>
              <a:rPr lang="zh-TW" altLang="en-US" dirty="0" smtClean="0">
                <a:latin typeface="+mj-ea"/>
                <a:ea typeface="+mj-ea"/>
              </a:rPr>
              <a:t>、</a:t>
            </a:r>
            <a:r>
              <a:rPr lang="en-US" altLang="zh-TW" dirty="0" err="1" smtClean="0">
                <a:latin typeface="+mj-ea"/>
                <a:ea typeface="+mj-ea"/>
              </a:rPr>
              <a:t>OpenF</a:t>
            </a:r>
            <a:r>
              <a:rPr lang="zh-TW" altLang="en-US" dirty="0" smtClean="0">
                <a:latin typeface="+mj-ea"/>
                <a:ea typeface="+mj-ea"/>
              </a:rPr>
              <a:t>r</a:t>
            </a:r>
            <a:r>
              <a:rPr lang="en-US" altLang="zh-TW" dirty="0" err="1" smtClean="0">
                <a:latin typeface="+mj-ea"/>
                <a:ea typeface="+mj-ea"/>
              </a:rPr>
              <a:t>amework</a:t>
            </a:r>
            <a:endParaRPr lang="en-US" altLang="zh-TW" dirty="0" smtClean="0">
              <a:latin typeface="+mj-ea"/>
              <a:ea typeface="+mj-ea"/>
            </a:endParaRPr>
          </a:p>
          <a:p>
            <a:pPr algn="ctr"/>
            <a:r>
              <a:rPr lang="zh-TW" altLang="en-US" sz="1600" b="1" dirty="0" smtClean="0">
                <a:solidFill>
                  <a:srgbClr val="FFFF99"/>
                </a:solidFill>
                <a:latin typeface="+mj-ea"/>
                <a:ea typeface="+mj-ea"/>
              </a:rPr>
              <a:t>互動設計師一</a:t>
            </a:r>
            <a:endParaRPr lang="zh-TW" altLang="en-US" sz="1600" b="1" dirty="0">
              <a:solidFill>
                <a:srgbClr val="FFFF99"/>
              </a:solidFill>
              <a:latin typeface="+mj-ea"/>
              <a:ea typeface="+mj-ea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361267" y="1824757"/>
            <a:ext cx="1563263" cy="1587784"/>
          </a:xfrm>
          <a:prstGeom prst="ellipse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媒體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互動媒體設計師</a:t>
            </a:r>
            <a:endParaRPr lang="zh-TW" altLang="en-US" sz="1600" b="1" dirty="0">
              <a:solidFill>
                <a:srgbClr val="FFFF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7564" y="2384233"/>
            <a:ext cx="351491" cy="2267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人本設計</a:t>
            </a:r>
            <a:endParaRPr lang="zh-TW" altLang="en-US" sz="20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82682" y="6366076"/>
            <a:ext cx="1552365" cy="370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程式設計</a:t>
            </a:r>
            <a:endParaRPr lang="zh-TW" altLang="en-US" sz="2000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587203" y="6366076"/>
            <a:ext cx="390646" cy="370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難</a:t>
            </a:r>
            <a:endParaRPr lang="zh-TW" altLang="en-US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35227" y="6342054"/>
            <a:ext cx="390646" cy="370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易</a:t>
            </a:r>
          </a:p>
        </p:txBody>
      </p:sp>
      <p:sp>
        <p:nvSpPr>
          <p:cNvPr id="16" name="矩形 15"/>
          <p:cNvSpPr/>
          <p:nvPr/>
        </p:nvSpPr>
        <p:spPr>
          <a:xfrm>
            <a:off x="87987" y="1572644"/>
            <a:ext cx="390646" cy="370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高</a:t>
            </a:r>
            <a:endParaRPr lang="zh-TW" altLang="en-US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4581" y="5750232"/>
            <a:ext cx="390646" cy="370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低</a:t>
            </a:r>
            <a:endParaRPr lang="zh-TW" altLang="en-US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39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223" y="122682"/>
            <a:ext cx="8186195" cy="1609344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目前國內職場工作需求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 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269935"/>
              </p:ext>
            </p:extLst>
          </p:nvPr>
        </p:nvGraphicFramePr>
        <p:xfrm>
          <a:off x="366889" y="1495773"/>
          <a:ext cx="7097888" cy="47187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701517"/>
                <a:gridCol w="4396371"/>
              </a:tblGrid>
              <a:tr h="43618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互動設計師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時間軸科技股份有限公司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互動設計師 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我是大衛廣告股份有限公司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40792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資深互動師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TutorABC</a:t>
                      </a:r>
                      <a:r>
                        <a:rPr 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麥奇數位股份有限公司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資深互動設計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安索帕股份有限公司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資深互動設計師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富奇想股份有限公司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資深互動設計師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一零四資訊科技股份有限公司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資深互動設計師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艾德客數位整合有限公司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資深互動設計師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台灣碩網網路娛樂股份有限公司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380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互動設計主任</a:t>
                      </a:r>
                      <a:endParaRPr lang="zh-TW" altLang="en-US" sz="2000" b="0" i="0" u="none" strike="noStrike">
                        <a:solidFill>
                          <a:srgbClr val="50505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康名國際有限公司</a:t>
                      </a:r>
                      <a:endParaRPr lang="zh-TW" altLang="en-US" sz="2000" b="0" i="0" u="none" strike="noStrike" dirty="0">
                        <a:solidFill>
                          <a:srgbClr val="50505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42925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網路前端互動設計師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名象品牌形象設計股份有限公司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  <a:tr h="40137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圖像互動介面設計師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緯創資通股份有限公司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/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7561162" y="3136740"/>
            <a:ext cx="1475773" cy="1400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源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以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1111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人力銀行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月份的求才廣告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8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1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802386" y="18507"/>
            <a:ext cx="790417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目前國內職場工作需求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632260"/>
              </p:ext>
            </p:extLst>
          </p:nvPr>
        </p:nvGraphicFramePr>
        <p:xfrm>
          <a:off x="279400" y="1274168"/>
          <a:ext cx="8568267" cy="50363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02593"/>
                <a:gridCol w="5065674"/>
              </a:tblGrid>
              <a:tr h="38099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707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Interaction UI Designer 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l" fontAlgn="ctr"/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互動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人機介面設計師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圓剛科技股份有限公司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互動介面設計師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上擎科技有限公司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介面互動設計師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雲端互動有限公司</a:t>
                      </a:r>
                    </a:p>
                  </a:txBody>
                  <a:tcPr marL="7144" marR="7144" marT="9525" marB="0" anchor="ctr"/>
                </a:tc>
              </a:tr>
              <a:tr h="63631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資深互動介面設計師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瑞士商瑞致品牌設計股份有限公司台灣分公司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UI</a:t>
                      </a:r>
                      <a:r>
                        <a:rPr lang="zh-TW" alt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仁寶電腦工業股份有限公司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UI </a:t>
                      </a:r>
                      <a:r>
                        <a:rPr lang="zh-TW" alt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友訊科技股份有限公司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 / UX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凡谷興業有限公司</a:t>
                      </a:r>
                    </a:p>
                  </a:txBody>
                  <a:tcPr marL="7144" marR="7144" marT="9525" marB="0" anchor="ctr"/>
                </a:tc>
              </a:tr>
              <a:tr h="58943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系統介面互動設計師</a:t>
                      </a:r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(UI/UX)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惟達國際科技股份有限公司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互動程式設計師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科碼新媒體股份有限公司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互動程式設計師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爻域互動科技設計股份有限公司</a:t>
                      </a:r>
                    </a:p>
                  </a:txBody>
                  <a:tcPr marL="7144" marR="7144" marT="9525" marB="0" anchor="ctr"/>
                </a:tc>
              </a:tr>
              <a:tr h="33235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互動程式設計師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當若科技藝術股份有限公司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41456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50517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3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22111" y="122682"/>
            <a:ext cx="8621889" cy="1609344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目前國內職場工作需求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901428"/>
              </p:ext>
            </p:extLst>
          </p:nvPr>
        </p:nvGraphicFramePr>
        <p:xfrm>
          <a:off x="270932" y="1387475"/>
          <a:ext cx="8593667" cy="530118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136056"/>
                <a:gridCol w="4457611"/>
              </a:tblGrid>
              <a:tr h="493782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頑石創意股份有限公司</a:t>
                      </a:r>
                    </a:p>
                  </a:txBody>
                  <a:tcPr marL="7144" marR="7144" marT="9525" marB="0" anchor="ctr"/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資深互動程式設計師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藝次元互動科技股份有限公司</a:t>
                      </a:r>
                    </a:p>
                  </a:txBody>
                  <a:tcPr marL="7144" marR="7144" marT="9525" marB="0" anchor="ctr"/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互動軟體</a:t>
                      </a:r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c#-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飛宏科技股份有限公司</a:t>
                      </a:r>
                    </a:p>
                  </a:txBody>
                  <a:tcPr marL="7144" marR="7144" marT="9525" marB="0" anchor="ctr"/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台達電子工業股份有限公司</a:t>
                      </a:r>
                    </a:p>
                  </a:txBody>
                  <a:tcPr marL="7144" marR="7144" marT="9525" marB="0" anchor="ctr"/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互動程式設計師</a:t>
                      </a:r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_Unity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十三行互動有限公司</a:t>
                      </a:r>
                    </a:p>
                  </a:txBody>
                  <a:tcPr marL="7144" marR="7144" marT="9525" marB="0" anchor="ctr"/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手機</a:t>
                      </a:r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UI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互動程式設計師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</a:rPr>
                        <a:t>仁寶電腦工業股份有限公司</a:t>
                      </a:r>
                    </a:p>
                  </a:txBody>
                  <a:tcPr marL="7144" marR="7144" marT="9525" marB="0" anchor="ctr"/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Unity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遊戲程式設計師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先進量子股份有限公司</a:t>
                      </a:r>
                    </a:p>
                  </a:txBody>
                  <a:tcPr marL="7144" marR="7144" marT="9525" marB="0" anchor="ctr"/>
                </a:tc>
              </a:tr>
              <a:tr h="43074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網站互動設計師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兆發科技股份有限公司</a:t>
                      </a:r>
                    </a:p>
                  </a:txBody>
                  <a:tcPr marL="7144" marR="7144" marT="9525" marB="0" anchor="ctr"/>
                </a:tc>
              </a:tr>
              <a:tr h="68071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網路互動網頁設計師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新加坡商立可人事顧問有限公司台灣分公司</a:t>
                      </a:r>
                    </a:p>
                  </a:txBody>
                  <a:tcPr marL="7144" marR="7144" marT="9525" marB="0" anchor="ctr"/>
                </a:tc>
              </a:tr>
              <a:tr h="6807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HTML/JavaScript/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jQuery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法樂設計有限公司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6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508000" y="122682"/>
            <a:ext cx="8537222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目前國內職場工作需求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 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2799219"/>
              </p:ext>
            </p:extLst>
          </p:nvPr>
        </p:nvGraphicFramePr>
        <p:xfrm>
          <a:off x="381000" y="1435694"/>
          <a:ext cx="8280399" cy="462374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030133"/>
                <a:gridCol w="4250266"/>
              </a:tblGrid>
              <a:tr h="501912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JavaScript/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jQuery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程式互動設計師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PChome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Online 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網路家庭國際資訊</a:t>
                      </a:r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</a:t>
                      </a:r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UX - Interaction Designer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美商謀智股份有限公司台灣分公司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前端工程師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時間軸科技股份有限公司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網頁設計師、前端設計師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貳肆柒數位行銷股份有限公司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前端應用程式開發工程師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香港商傲視科技有限公司台灣分公司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UI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前端設計工程師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誠杏股份有限公司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Front End UI Developer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TutorABC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麥奇數位股份有限公司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網頁設計、前端</a:t>
                      </a:r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UX/UI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中國文化大學推廣教育部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互動視覺設計師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雄獅旅行社股份有限公司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5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73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667" y="287077"/>
            <a:ext cx="8706555" cy="1089525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latin typeface="微軟正黑體" panose="020B0604030504040204" pitchFamily="34" charset="-120"/>
              </a:rPr>
              <a:t>目前國內職場工作需求</a:t>
            </a:r>
            <a:r>
              <a:rPr lang="en-US" altLang="zh-TW" sz="3200" dirty="0">
                <a:latin typeface="微軟正黑體" panose="020B0604030504040204" pitchFamily="34" charset="-120"/>
              </a:rPr>
              <a:t>—</a:t>
            </a:r>
            <a:r>
              <a:rPr lang="zh-TW" altLang="en-US" sz="3200" dirty="0">
                <a:latin typeface="微軟正黑體" panose="020B0604030504040204" pitchFamily="34" charset="-120"/>
              </a:rPr>
              <a:t>與</a:t>
            </a:r>
            <a:r>
              <a:rPr lang="zh-TW" altLang="en-US" sz="3200" b="1" dirty="0" smtClean="0">
                <a:latin typeface="微軟正黑體" panose="020B0604030504040204" pitchFamily="34" charset="-120"/>
              </a:rPr>
              <a:t>互動網</a:t>
            </a:r>
            <a:r>
              <a:rPr lang="zh-TW" altLang="en-US" sz="3200" b="1" dirty="0">
                <a:latin typeface="微軟正黑體" panose="020B0604030504040204" pitchFamily="34" charset="-120"/>
              </a:rPr>
              <a:t>頁</a:t>
            </a:r>
            <a:r>
              <a:rPr lang="zh-TW" altLang="en-US" sz="3200" dirty="0" smtClean="0">
                <a:latin typeface="微軟正黑體" panose="020B0604030504040204" pitchFamily="34" charset="-120"/>
              </a:rPr>
              <a:t>相關 </a:t>
            </a:r>
            <a:endParaRPr lang="zh-TW" altLang="en-US" sz="3200" dirty="0">
              <a:latin typeface="微軟正黑體" panose="020B0604030504040204" pitchFamily="34" charset="-120"/>
            </a:endParaRPr>
          </a:p>
        </p:txBody>
      </p:sp>
      <p:graphicFrame>
        <p:nvGraphicFramePr>
          <p:cNvPr id="4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6528596"/>
              </p:ext>
            </p:extLst>
          </p:nvPr>
        </p:nvGraphicFramePr>
        <p:xfrm>
          <a:off x="352778" y="1736203"/>
          <a:ext cx="8382000" cy="400461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246635"/>
                <a:gridCol w="5135365"/>
              </a:tblGrid>
              <a:tr h="501912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101" marR="6101" marT="813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101" marR="6101" marT="813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響應式網站</a:t>
                      </a:r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(RWD)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奧文環球科技有限公司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RWD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跨平台互動網頁設計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聯成電腦有限公司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大豐環保科技股份有限公司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網頁管理程式設計師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樺霖有限公司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網頁動畫設計師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出奇整合廣告股份有限公司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網頁設計師 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剛谷科技股份有限公司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揚京快客行銷有限公司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大傳數位科技有限公司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6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802386" y="61768"/>
            <a:ext cx="7543800" cy="1089525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</a:rPr>
              <a:t>目前國內職場工作需求</a:t>
            </a:r>
            <a:r>
              <a:rPr lang="en-US" altLang="zh-TW" sz="2800" dirty="0">
                <a:latin typeface="微軟正黑體" panose="020B0604030504040204" pitchFamily="34" charset="-120"/>
              </a:rPr>
              <a:t>—</a:t>
            </a:r>
            <a:r>
              <a:rPr lang="zh-TW" altLang="en-US" sz="2800" dirty="0" smtClean="0">
                <a:latin typeface="微軟正黑體" panose="020B0604030504040204" pitchFamily="34" charset="-120"/>
              </a:rPr>
              <a:t>與</a:t>
            </a:r>
            <a:r>
              <a:rPr lang="en-US" altLang="zh-TW" sz="2800" b="1" dirty="0" smtClean="0">
                <a:latin typeface="微軟正黑體" panose="020B0604030504040204" pitchFamily="34" charset="-120"/>
              </a:rPr>
              <a:t>UI/UX</a:t>
            </a:r>
            <a:r>
              <a:rPr lang="zh-TW" altLang="en-US" sz="2800" dirty="0" smtClean="0">
                <a:latin typeface="微軟正黑體" panose="020B0604030504040204" pitchFamily="34" charset="-120"/>
              </a:rPr>
              <a:t>相關 </a:t>
            </a:r>
            <a:r>
              <a:rPr lang="en-US" altLang="zh-TW" sz="2800" dirty="0" smtClean="0">
                <a:latin typeface="微軟正黑體" panose="020B0604030504040204" pitchFamily="34" charset="-120"/>
              </a:rPr>
              <a:t>1</a:t>
            </a:r>
            <a:r>
              <a:rPr lang="zh-TW" altLang="en-US" sz="2800" dirty="0" smtClean="0">
                <a:latin typeface="微軟正黑體" panose="020B0604030504040204" pitchFamily="34" charset="-120"/>
              </a:rPr>
              <a:t> </a:t>
            </a:r>
            <a:endParaRPr lang="zh-TW" altLang="en-US" sz="2800" dirty="0">
              <a:latin typeface="微軟正黑體" panose="020B0604030504040204" pitchFamily="34" charset="-120"/>
            </a:endParaRPr>
          </a:p>
        </p:txBody>
      </p:sp>
      <p:graphicFrame>
        <p:nvGraphicFramePr>
          <p:cNvPr id="5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63691"/>
              </p:ext>
            </p:extLst>
          </p:nvPr>
        </p:nvGraphicFramePr>
        <p:xfrm>
          <a:off x="313266" y="1098496"/>
          <a:ext cx="8500533" cy="494670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491832"/>
                <a:gridCol w="5008701"/>
              </a:tblGrid>
              <a:tr h="335334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rgbClr val="7030A0"/>
                    </a:solidFill>
                  </a:tcPr>
                </a:tc>
              </a:tr>
              <a:tr h="4231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UX Designer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TutorABC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麥奇數位股份有限公司</a:t>
                      </a:r>
                    </a:p>
                  </a:txBody>
                  <a:tcPr marL="7144" marR="7144" marT="9525" marB="0" anchor="ctr"/>
                </a:tc>
              </a:tr>
              <a:tr h="3680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車載多媒體</a:t>
                      </a:r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晨云軟件科技有限公司</a:t>
                      </a:r>
                    </a:p>
                  </a:txBody>
                  <a:tcPr marL="7144" marR="7144" marT="9525" marB="0" anchor="ctr"/>
                </a:tc>
              </a:tr>
              <a:tr h="4231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GUI/UX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明躍國際健康科技股份有限公司</a:t>
                      </a:r>
                    </a:p>
                  </a:txBody>
                  <a:tcPr marL="7144" marR="7144" marT="9525" marB="0" anchor="ctr"/>
                </a:tc>
              </a:tr>
              <a:tr h="3210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聖洋科技股份有限公司</a:t>
                      </a:r>
                    </a:p>
                  </a:txBody>
                  <a:tcPr marL="7144" marR="7144" marT="9525" marB="0" anchor="ctr"/>
                </a:tc>
              </a:tr>
              <a:tr h="43647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使用者經驗設計師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醬子科技股份有限公司</a:t>
                      </a:r>
                    </a:p>
                  </a:txBody>
                  <a:tcPr marL="7144" marR="7144" marT="9525" marB="0" anchor="ctr"/>
                </a:tc>
              </a:tr>
              <a:tr h="43647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產品介面</a:t>
                      </a:r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奧文環球科技有限公司</a:t>
                      </a:r>
                    </a:p>
                  </a:txBody>
                  <a:tcPr marL="7144" marR="7144" marT="9525" marB="0" anchor="ctr"/>
                </a:tc>
              </a:tr>
              <a:tr h="32101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平台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奧文環球科技有限公司</a:t>
                      </a:r>
                    </a:p>
                  </a:txBody>
                  <a:tcPr marL="7144" marR="7144" marT="9525" marB="0" anchor="ctr"/>
                </a:tc>
              </a:tr>
              <a:tr h="4015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App/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UX/UI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行動貝果有限公司</a:t>
                      </a:r>
                    </a:p>
                  </a:txBody>
                  <a:tcPr marL="7144" marR="7144" marT="9525" marB="0" anchor="ctr"/>
                </a:tc>
              </a:tr>
              <a:tr h="3803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天逸財金科技服務股份有限公司</a:t>
                      </a:r>
                    </a:p>
                  </a:txBody>
                  <a:tcPr marL="7144" marR="7144" marT="9525" marB="0" anchor="ctr"/>
                </a:tc>
              </a:tr>
              <a:tr h="63316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網頁視覺設計師</a:t>
                      </a:r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 WEB UI/UX Designer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香港商米波國際有限公司台灣分公司</a:t>
                      </a:r>
                    </a:p>
                  </a:txBody>
                  <a:tcPr marL="7144" marR="7144" marT="9525" marB="0" anchor="ctr"/>
                </a:tc>
              </a:tr>
              <a:tr h="458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Website/APP UI 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視覺設計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九天開發股份有限公司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2385" y="484632"/>
            <a:ext cx="7825147" cy="1005501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國</a:t>
            </a:r>
            <a:r>
              <a:rPr lang="zh-TW" altLang="en-US" sz="4000" dirty="0"/>
              <a:t>內</a:t>
            </a:r>
            <a:r>
              <a:rPr lang="zh-TW" altLang="en-US" sz="4000" dirty="0" smtClean="0"/>
              <a:t>外互動相關系所的</a:t>
            </a:r>
            <a:r>
              <a:rPr lang="zh-TW" altLang="en-US" sz="4000" b="1" dirty="0" smtClean="0"/>
              <a:t>經驗與趨勢</a:t>
            </a:r>
            <a:endParaRPr lang="zh-TW" altLang="en-US" sz="4000" b="1" dirty="0"/>
          </a:p>
        </p:txBody>
      </p:sp>
      <p:sp>
        <p:nvSpPr>
          <p:cNvPr id="4" name="內容版面配置區 1"/>
          <p:cNvSpPr txBox="1">
            <a:spLocks/>
          </p:cNvSpPr>
          <p:nvPr/>
        </p:nvSpPr>
        <p:spPr bwMode="auto">
          <a:xfrm>
            <a:off x="735805" y="1670051"/>
            <a:ext cx="725672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kumimoji="0" lang="zh-TW" altLang="en-US" sz="2400" kern="0" dirty="0" smtClean="0">
                <a:latin typeface="+mj-ea"/>
                <a:ea typeface="+mj-ea"/>
                <a:cs typeface="華康細圓體"/>
              </a:rPr>
              <a:t>強調</a:t>
            </a:r>
            <a:r>
              <a:rPr kumimoji="0" lang="zh-TW" altLang="en-US" sz="2400" b="1" kern="0" dirty="0">
                <a:latin typeface="+mj-ea"/>
                <a:ea typeface="+mj-ea"/>
                <a:cs typeface="華康細圓體"/>
              </a:rPr>
              <a:t>跨領域學習</a:t>
            </a: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與</a:t>
            </a:r>
            <a:r>
              <a:rPr kumimoji="0" lang="zh-TW" altLang="en-US" sz="2400" b="1" kern="0" dirty="0" smtClean="0">
                <a:latin typeface="+mj-ea"/>
                <a:ea typeface="+mj-ea"/>
                <a:cs typeface="華康細圓體"/>
              </a:rPr>
              <a:t>軟硬整合</a:t>
            </a:r>
            <a:r>
              <a:rPr kumimoji="0" lang="zh-TW" altLang="en-US" sz="2400" kern="0" dirty="0" smtClean="0">
                <a:latin typeface="+mj-ea"/>
                <a:ea typeface="+mj-ea"/>
                <a:cs typeface="華康細圓體"/>
              </a:rPr>
              <a:t>的趨勢</a:t>
            </a:r>
            <a:endParaRPr kumimoji="0" lang="en-US" altLang="zh-TW" sz="2400" kern="0" dirty="0">
              <a:latin typeface="+mj-ea"/>
              <a:ea typeface="+mj-ea"/>
              <a:cs typeface="華康細圓體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因應國際跨域學系的趨勢，如新加坡的</a:t>
            </a:r>
            <a:r>
              <a:rPr kumimoji="0" lang="en-US" altLang="zh-TW" sz="2400" kern="0" dirty="0">
                <a:latin typeface="+mj-ea"/>
                <a:ea typeface="+mj-ea"/>
                <a:cs typeface="華康細圓體"/>
              </a:rPr>
              <a:t>Singapore University of Technology and Design, </a:t>
            </a: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韓國的浦項科技大學，美國的</a:t>
            </a:r>
            <a:r>
              <a:rPr kumimoji="0" lang="en-US" altLang="zh-TW" sz="2400" kern="0" dirty="0">
                <a:latin typeface="+mj-ea"/>
                <a:ea typeface="+mj-ea"/>
                <a:cs typeface="華康細圓體"/>
              </a:rPr>
              <a:t>MIT  School of Architecture and Planning, Media Lab</a:t>
            </a: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，皆以培養具有</a:t>
            </a:r>
            <a:r>
              <a:rPr kumimoji="0" lang="zh-TW" altLang="en-US" sz="2400" b="1" kern="0" dirty="0">
                <a:latin typeface="+mj-ea"/>
                <a:ea typeface="+mj-ea"/>
                <a:cs typeface="華康細圓體"/>
              </a:rPr>
              <a:t>跨領域能力</a:t>
            </a: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的人才。</a:t>
            </a:r>
            <a:endParaRPr kumimoji="0" lang="en-US" altLang="zh-TW" sz="2400" kern="0" dirty="0">
              <a:latin typeface="+mj-ea"/>
              <a:ea typeface="+mj-ea"/>
              <a:cs typeface="華康細圓體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kumimoji="0" lang="zh-TW" altLang="en-US" sz="2400" b="1" kern="0" dirty="0">
                <a:latin typeface="+mj-ea"/>
                <a:ea typeface="+mj-ea"/>
                <a:cs typeface="華康細圓體"/>
              </a:rPr>
              <a:t>使用者經驗</a:t>
            </a:r>
            <a:r>
              <a:rPr kumimoji="0" lang="en-US" altLang="zh-TW" sz="2400" kern="0" dirty="0">
                <a:latin typeface="+mj-ea"/>
                <a:ea typeface="+mj-ea"/>
                <a:cs typeface="華康細圓體"/>
              </a:rPr>
              <a:t>(UX)</a:t>
            </a: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設計師</a:t>
            </a:r>
            <a:r>
              <a:rPr kumimoji="0" lang="zh-TW" altLang="en-US" sz="2400" kern="0" dirty="0" smtClean="0">
                <a:latin typeface="+mj-ea"/>
                <a:ea typeface="+mj-ea"/>
                <a:cs typeface="華康細圓體"/>
              </a:rPr>
              <a:t>是當代及未來人才需求之</a:t>
            </a: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一 </a:t>
            </a:r>
            <a:r>
              <a:rPr kumimoji="0" lang="en-US" altLang="zh-TW" sz="2000" kern="0" dirty="0">
                <a:latin typeface="+mj-ea"/>
                <a:ea typeface="+mj-ea"/>
                <a:cs typeface="華康細圓體"/>
              </a:rPr>
              <a:t>(</a:t>
            </a:r>
            <a:r>
              <a:rPr kumimoji="0" lang="zh-TW" altLang="en-US" sz="2000" kern="0" dirty="0">
                <a:latin typeface="+mj-ea"/>
                <a:ea typeface="+mj-ea"/>
                <a:cs typeface="華康細圓體"/>
              </a:rPr>
              <a:t>數位時代，</a:t>
            </a:r>
            <a:r>
              <a:rPr kumimoji="0" lang="en-US" altLang="zh-TW" sz="2000" kern="0" dirty="0">
                <a:latin typeface="+mj-ea"/>
                <a:ea typeface="+mj-ea"/>
                <a:cs typeface="華康細圓體"/>
              </a:rPr>
              <a:t>2013)</a:t>
            </a:r>
            <a:r>
              <a:rPr kumimoji="0" lang="zh-TW" altLang="en-US" sz="2400" kern="0" dirty="0">
                <a:latin typeface="+mj-ea"/>
                <a:ea typeface="+mj-ea"/>
                <a:cs typeface="華康細圓體"/>
              </a:rPr>
              <a:t>。</a:t>
            </a:r>
          </a:p>
        </p:txBody>
      </p:sp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995" y="5063362"/>
            <a:ext cx="1536988" cy="157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093" y="5063362"/>
            <a:ext cx="1754280" cy="157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264" y="5063361"/>
            <a:ext cx="1896246" cy="159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內容版面配置區 10" descr="SUTD.bmp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2549" y="5063362"/>
            <a:ext cx="2065734" cy="1578031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87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255950"/>
              </p:ext>
            </p:extLst>
          </p:nvPr>
        </p:nvGraphicFramePr>
        <p:xfrm>
          <a:off x="476956" y="1352215"/>
          <a:ext cx="8254999" cy="480043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197444"/>
                <a:gridCol w="5057555"/>
              </a:tblGrid>
              <a:tr h="501912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rgbClr val="990099"/>
                    </a:solidFill>
                  </a:tcPr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 Design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英屬開曼群島商盾心科技股份有限公司台灣分公司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三竹資訊股份有限公司</a:t>
                      </a:r>
                    </a:p>
                  </a:txBody>
                  <a:tcPr marL="7144" marR="7144" marT="9525" marB="0" anchor="ctr"/>
                </a:tc>
              </a:tr>
              <a:tr h="43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使用者介面設計師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浩鑫股份有限公司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UI/GUI Designer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街口網絡股份有限公司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高級設計師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永慶房屋仲介股份有限公司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介面與視覺設計師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 Art Designer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東億電通有限公司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UI/UX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美術設計師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銀濎科技股份有限公司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視覺設計師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台灣智園有限公司</a:t>
                      </a:r>
                    </a:p>
                  </a:txBody>
                  <a:tcPr marL="7144" marR="7144" marT="9525" marB="0" anchor="ctr"/>
                </a:tc>
              </a:tr>
              <a:tr h="43783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遊戲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UI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設計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云網有限公司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1556" y="160545"/>
            <a:ext cx="7894630" cy="1089525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微軟正黑體" panose="020B0604030504040204" pitchFamily="34" charset="-120"/>
              </a:rPr>
              <a:t>目前國內職場工作需求</a:t>
            </a:r>
            <a:r>
              <a:rPr lang="en-US" altLang="zh-TW" sz="3200" dirty="0">
                <a:latin typeface="微軟正黑體" panose="020B0604030504040204" pitchFamily="34" charset="-120"/>
              </a:rPr>
              <a:t>—</a:t>
            </a:r>
            <a:r>
              <a:rPr lang="zh-TW" altLang="en-US" sz="3200" dirty="0" smtClean="0">
                <a:latin typeface="微軟正黑體" panose="020B0604030504040204" pitchFamily="34" charset="-120"/>
              </a:rPr>
              <a:t>與</a:t>
            </a:r>
            <a:r>
              <a:rPr lang="en-US" altLang="zh-TW" sz="3200" b="1" dirty="0" smtClean="0">
                <a:latin typeface="微軟正黑體" panose="020B0604030504040204" pitchFamily="34" charset="-120"/>
              </a:rPr>
              <a:t>UI/UX</a:t>
            </a:r>
            <a:r>
              <a:rPr lang="zh-TW" altLang="en-US" sz="3200" dirty="0" smtClean="0">
                <a:latin typeface="微軟正黑體" panose="020B0604030504040204" pitchFamily="34" charset="-120"/>
              </a:rPr>
              <a:t>相關 </a:t>
            </a:r>
            <a:r>
              <a:rPr lang="en-US" altLang="zh-TW" sz="3200" dirty="0">
                <a:latin typeface="微軟正黑體" panose="020B0604030504040204" pitchFamily="34" charset="-120"/>
              </a:rPr>
              <a:t>2</a:t>
            </a:r>
            <a:r>
              <a:rPr lang="zh-TW" altLang="en-US" sz="3200" dirty="0" smtClean="0">
                <a:latin typeface="微軟正黑體" panose="020B0604030504040204" pitchFamily="34" charset="-120"/>
              </a:rPr>
              <a:t> </a:t>
            </a:r>
            <a:endParaRPr lang="zh-TW" altLang="en-US" sz="3200" dirty="0">
              <a:latin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7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802386" y="-230093"/>
            <a:ext cx="7543800" cy="1609344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目前國內職場工作需求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互動媒體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 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806631"/>
              </p:ext>
            </p:extLst>
          </p:nvPr>
        </p:nvGraphicFramePr>
        <p:xfrm>
          <a:off x="457199" y="1263251"/>
          <a:ext cx="8288867" cy="404383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725334"/>
                <a:gridCol w="4563533"/>
              </a:tblGrid>
              <a:tr h="411604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01" marR="6101" marT="8135" marB="0" anchor="ctr">
                    <a:solidFill>
                      <a:srgbClr val="FF9900"/>
                    </a:solidFill>
                  </a:tcPr>
                </a:tc>
              </a:tr>
              <a:tr h="55187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505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互動多媒體高級工程師</a:t>
                      </a:r>
                      <a:r>
                        <a:rPr lang="en-US" altLang="zh-TW" sz="2000" b="0" i="0" u="none" strike="noStrike" dirty="0">
                          <a:solidFill>
                            <a:srgbClr val="505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(UX</a:t>
                      </a:r>
                      <a:r>
                        <a:rPr lang="zh-TW" altLang="en-US" sz="2000" b="0" i="0" u="none" strike="noStrike" dirty="0">
                          <a:solidFill>
                            <a:srgbClr val="505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</a:t>
                      </a:r>
                      <a:r>
                        <a:rPr lang="en-US" altLang="zh-TW" sz="2000" b="0" i="0" u="none" strike="noStrike" dirty="0">
                          <a:solidFill>
                            <a:srgbClr val="505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505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研華股份有限公司</a:t>
                      </a:r>
                    </a:p>
                  </a:txBody>
                  <a:tcPr marL="7144" marR="7144" marT="9525" marB="0" anchor="ctr"/>
                </a:tc>
              </a:tr>
              <a:tr h="508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505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多媒體互動網頁設計師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505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城邦文化事業股份有限公司</a:t>
                      </a:r>
                    </a:p>
                  </a:txBody>
                  <a:tcPr marL="7144" marR="7144" marT="9525" marB="0" anchor="ctr"/>
                </a:tc>
              </a:tr>
              <a:tr h="508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新媒體部互動媒體組軟體工程師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財團法人公共電視文化事業基金會</a:t>
                      </a:r>
                    </a:p>
                  </a:txBody>
                  <a:tcPr marL="7144" marR="7144" marT="9525" marB="0" anchor="ctr"/>
                </a:tc>
              </a:tr>
              <a:tr h="49802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產品多媒體互動設計師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鋐寶科技股份有限公司</a:t>
                      </a:r>
                    </a:p>
                  </a:txBody>
                  <a:tcPr marL="7144" marR="7144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多媒體互動網頁設計師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先得利資訊科技股份有限公司</a:t>
                      </a:r>
                    </a:p>
                  </a:txBody>
                  <a:tcPr marL="7144" marR="7144" marT="9525" marB="0" anchor="ctr"/>
                </a:tc>
              </a:tr>
              <a:tr h="51646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多媒體互動遊戲開發專員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香港商泰升國際有限公司台灣分公司</a:t>
                      </a:r>
                    </a:p>
                  </a:txBody>
                  <a:tcPr marL="7144" marR="7144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互動媒體視覺設計師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奧爾數位有限公司</a:t>
                      </a: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6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謝謝聆聽、敬請指教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7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56530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240539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視覺美學</a:t>
            </a:r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2386" y="1731941"/>
            <a:ext cx="7543800" cy="40507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有一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科技有限公司強調，視覺傳達設計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網頁程式設計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HTML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CSS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，薪資給付高出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商機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無限，手機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應用在不同網頁，需要開發適合不同系統、不同尺寸手機的介面設計。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懂視覺的設計師一大堆，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懂視覺又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懂程式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的設計師就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不多，這是互動設計系人才培養與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發展的特色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5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8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" y="549070"/>
            <a:ext cx="7543800" cy="1108564"/>
          </a:xfrm>
        </p:spPr>
        <p:txBody>
          <a:bodyPr>
            <a:normAutofit fontScale="90000"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國內外學校正籌劃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設立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互動設計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系中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2182" y="1858941"/>
            <a:ext cx="6510685" cy="40507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國內外新設的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系，將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跨領域的互動設計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為主。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中國科技大學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明年已獲准籌設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，在規劃與設計學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院成立互動娛樂設計系。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在中國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上海電機學院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的設計與藝術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學院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，也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於明年成立互動設計相關的系所。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5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728" y="2074334"/>
            <a:ext cx="1309950" cy="1461712"/>
          </a:xfrm>
          <a:prstGeom prst="rect">
            <a:avLst/>
          </a:prstGeo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345" y="4300860"/>
            <a:ext cx="1300666" cy="1244810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73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/>
              <a:t>國外的</a:t>
            </a:r>
            <a:r>
              <a:rPr lang="zh-TW" altLang="en-US" sz="4800" b="1" smtClean="0"/>
              <a:t>互動設計成功案例</a:t>
            </a:r>
            <a:endParaRPr lang="zh-TW" altLang="en-US" sz="48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471"/>
          <a:stretch/>
        </p:blipFill>
        <p:spPr>
          <a:xfrm>
            <a:off x="147383" y="6329892"/>
            <a:ext cx="1229599" cy="359267"/>
          </a:xfrm>
          <a:prstGeom prst="rect">
            <a:avLst/>
          </a:prstGeom>
        </p:spPr>
      </p:pic>
      <p:sp>
        <p:nvSpPr>
          <p:cNvPr id="4" name="文字方塊 20"/>
          <p:cNvSpPr txBox="1"/>
          <p:nvPr/>
        </p:nvSpPr>
        <p:spPr>
          <a:xfrm>
            <a:off x="1333206" y="642050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400" b="1" dirty="0" smtClean="0">
                <a:solidFill>
                  <a:srgbClr val="7F7F7F"/>
                </a:solidFill>
                <a:latin typeface="微軟正黑體"/>
                <a:ea typeface="微軟正黑體"/>
                <a:cs typeface="微軟正黑體"/>
              </a:rPr>
              <a:t>互動設計系</a:t>
            </a:r>
            <a:endParaRPr kumimoji="1" lang="zh-TW" altLang="en-US" sz="1400" b="1" dirty="0">
              <a:solidFill>
                <a:srgbClr val="7F7F7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7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木刻字型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刻字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2061</TotalTime>
  <Words>2499</Words>
  <Application>Microsoft Office PowerPoint</Application>
  <PresentationFormat>如螢幕大小 (4:3)</PresentationFormat>
  <Paragraphs>519</Paragraphs>
  <Slides>62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62</vt:i4>
      </vt:variant>
    </vt:vector>
  </HeadingPairs>
  <TitlesOfParts>
    <vt:vector size="63" baseType="lpstr">
      <vt:lpstr>木刻字型</vt:lpstr>
      <vt:lpstr>互動設計系 新生家長座談會</vt:lpstr>
      <vt:lpstr>互動設計系的分組</vt:lpstr>
      <vt:lpstr>互動設計系的目標</vt:lpstr>
      <vt:lpstr>互動設計師的特質: 全腦開發</vt:lpstr>
      <vt:lpstr>互動設計系的特色</vt:lpstr>
      <vt:lpstr>國內外互動相關系所的經驗與趨勢</vt:lpstr>
      <vt:lpstr>視覺美學+程式設計</vt:lpstr>
      <vt:lpstr>國內外學校正籌劃設立互動設計系中</vt:lpstr>
      <vt:lpstr>國外的互動設計成功案例</vt:lpstr>
      <vt:lpstr>Lost my name 個性化繪本，為孩子量身訂製繪本</vt:lpstr>
      <vt:lpstr>鍵入Raymond 立即呈現有此名字的繪本</vt:lpstr>
      <vt:lpstr>PowerPoint 簡報</vt:lpstr>
      <vt:lpstr>展示空間的視覺傳達與情境體驗</vt:lpstr>
      <vt:lpstr>眼鏡公司的臉部掃描與客製化設計</vt:lpstr>
      <vt:lpstr>互動設計系成果介紹</vt:lpstr>
      <vt:lpstr>我們的實作經驗….</vt:lpstr>
      <vt:lpstr>我們能提供….</vt:lpstr>
      <vt:lpstr>我們的師資陣容 (專任教師1)</vt:lpstr>
      <vt:lpstr>我們的師資陣容 (專任教師2)</vt:lpstr>
      <vt:lpstr>互動系--營造創意的學習環境</vt:lpstr>
      <vt:lpstr>PowerPoint 簡報</vt:lpstr>
      <vt:lpstr>自造者(Maker) 創新創業的點子工廠</vt:lpstr>
      <vt:lpstr>強化研究所與大學部的合作學習 (以2015年高雄放視大賞為例)</vt:lpstr>
      <vt:lpstr>PowerPoint 簡報</vt:lpstr>
      <vt:lpstr>具有競爭力的設備 2</vt:lpstr>
      <vt:lpstr>互動系學生作品的展示平台</vt:lpstr>
      <vt:lpstr>哪些程式設計必修課?</vt:lpstr>
      <vt:lpstr>適合互動設計系的程式有哪些?</vt:lpstr>
      <vt:lpstr>Code.org 網站大力鼓吹學習程式</vt:lpstr>
      <vt:lpstr>學程式的名人言</vt:lpstr>
      <vt:lpstr>研究所學生歷年作品說明</vt:lpstr>
      <vt:lpstr>互動所YODEX參展作品 1</vt:lpstr>
      <vt:lpstr>PowerPoint 簡報</vt:lpstr>
      <vt:lpstr>PowerPoint 簡報</vt:lpstr>
      <vt:lpstr>PowerPoint 簡報</vt:lpstr>
      <vt:lpstr>案例剖析: 虛擬實境的Cretaceous</vt:lpstr>
      <vt:lpstr>作品受邀到2015年上海CHINAJOY展出</vt:lpstr>
      <vt:lpstr>PowerPoint 簡報</vt:lpstr>
      <vt:lpstr>2015 德國紅點設計獎--傳達設計獎入選</vt:lpstr>
      <vt:lpstr>2015 高雄放視大賞遊戲類—行動遊戲創作組  銀牌獎</vt:lpstr>
      <vt:lpstr>2013 YODEX 數位多媒體設計類 銅牌獎</vt:lpstr>
      <vt:lpstr>2013 微軟潛能創意盃 (Imagine Cup) 遊戲設計組 全國冠軍</vt:lpstr>
      <vt:lpstr>2010微軟潛能創意盃--數位創作組 世界冠軍</vt:lpstr>
      <vt:lpstr>2015 企業最愛大學生調查，北科大排名第二</vt:lpstr>
      <vt:lpstr>PowerPoint 簡報</vt:lpstr>
      <vt:lpstr>未來人才決勝點 (2015/1/30 聯合報報導)</vt:lpstr>
      <vt:lpstr>職場需求的分析</vt:lpstr>
      <vt:lpstr>兩岸在電子商務UI的差異 (桌機版)</vt:lpstr>
      <vt:lpstr>兩岸在電子商務UI的差異 (App版)</vt:lpstr>
      <vt:lpstr>在中國阿里巴巴－淘寶服務的林品萱校友</vt:lpstr>
      <vt:lpstr>法國Longchamp 名牌包的互動網頁:  1. 選款式</vt:lpstr>
      <vt:lpstr>法國Longchamp 名牌包的互動網頁:  2. 選顏色</vt:lpstr>
      <vt:lpstr>職場求才的新趨勢</vt:lpstr>
      <vt:lpstr>目前國內職場工作需求—與互動設計相關 1</vt:lpstr>
      <vt:lpstr>PowerPoint 簡報</vt:lpstr>
      <vt:lpstr>目前國內職場工作需求—與互動設計相關 3</vt:lpstr>
      <vt:lpstr>PowerPoint 簡報</vt:lpstr>
      <vt:lpstr>目前國內職場工作需求—與互動網頁相關 </vt:lpstr>
      <vt:lpstr>目前國內職場工作需求—與UI/UX相關 1 </vt:lpstr>
      <vt:lpstr>目前國內職場工作需求—與UI/UX相關 2 </vt:lpstr>
      <vt:lpstr>目前國內職場工作需求—與互動媒體相關 </vt:lpstr>
      <vt:lpstr>    謝謝聆聽、敬請指教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新生家長座談會</dc:title>
  <dc:creator>RayLee</dc:creator>
  <cp:lastModifiedBy>USER</cp:lastModifiedBy>
  <cp:revision>123</cp:revision>
  <dcterms:created xsi:type="dcterms:W3CDTF">2015-07-26T09:39:44Z</dcterms:created>
  <dcterms:modified xsi:type="dcterms:W3CDTF">2015-09-05T06:17:26Z</dcterms:modified>
</cp:coreProperties>
</file>